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78" r:id="rId13"/>
    <p:sldId id="268" r:id="rId14"/>
    <p:sldId id="269" r:id="rId15"/>
    <p:sldId id="270" r:id="rId16"/>
    <p:sldId id="271" r:id="rId17"/>
    <p:sldId id="272" r:id="rId18"/>
    <p:sldId id="275" r:id="rId19"/>
    <p:sldId id="273" r:id="rId20"/>
    <p:sldId id="284" r:id="rId21"/>
    <p:sldId id="281" r:id="rId22"/>
    <p:sldId id="282" r:id="rId23"/>
    <p:sldId id="274"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04" autoAdjust="0"/>
    <p:restoredTop sz="94699"/>
  </p:normalViewPr>
  <p:slideViewPr>
    <p:cSldViewPr>
      <p:cViewPr>
        <p:scale>
          <a:sx n="91" d="100"/>
          <a:sy n="91" d="100"/>
        </p:scale>
        <p:origin x="728" y="28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LB" sz="1800" b="1" i="0" baseline="0" dirty="0" smtClean="0">
                <a:effectLst/>
                <a:latin typeface="Arial" panose="020B0604020202020204" pitchFamily="34" charset="0"/>
                <a:cs typeface="Arial" panose="020B0604020202020204" pitchFamily="34" charset="0"/>
              </a:rPr>
              <a:t>الكلمات التي تقرأ على الصواب </a:t>
            </a:r>
            <a:endParaRPr lang="en-US" dirty="0">
              <a:effectLst/>
              <a:latin typeface="Arial" panose="020B0604020202020204" pitchFamily="34" charset="0"/>
              <a:cs typeface="Arial" panose="020B0604020202020204" pitchFamily="34" charset="0"/>
            </a:endParaRPr>
          </a:p>
        </c:rich>
      </c:tx>
      <c:layout/>
      <c:overlay val="0"/>
    </c:title>
    <c:autoTitleDeleted val="0"/>
    <c:plotArea>
      <c:layout/>
      <c:barChart>
        <c:barDir val="col"/>
        <c:grouping val="clustered"/>
        <c:varyColors val="0"/>
        <c:ser>
          <c:idx val="0"/>
          <c:order val="0"/>
          <c:tx>
            <c:strRef>
              <c:f>Sheet1!$B$1</c:f>
              <c:strCache>
                <c:ptCount val="1"/>
                <c:pt idx="0">
                  <c:v>Words Read Correctly</c:v>
                </c:pt>
              </c:strCache>
            </c:strRef>
          </c:tx>
          <c:invertIfNegative val="0"/>
          <c:cat>
            <c:strRef>
              <c:f>Sheet1!$A$2:$A$3</c:f>
              <c:strCache>
                <c:ptCount val="2"/>
                <c:pt idx="0">
                  <c:v>1st Reading</c:v>
                </c:pt>
                <c:pt idx="1">
                  <c:v>2nd Reading</c:v>
                </c:pt>
              </c:strCache>
            </c:strRef>
          </c:cat>
          <c:val>
            <c:numRef>
              <c:f>Sheet1!$B$2:$B$3</c:f>
              <c:numCache>
                <c:formatCode>General</c:formatCode>
                <c:ptCount val="2"/>
                <c:pt idx="0">
                  <c:v>125.0</c:v>
                </c:pt>
                <c:pt idx="1">
                  <c:v>139.0</c:v>
                </c:pt>
              </c:numCache>
            </c:numRef>
          </c:val>
          <c:extLst xmlns:c16r2="http://schemas.microsoft.com/office/drawing/2015/06/chart">
            <c:ext xmlns:c16="http://schemas.microsoft.com/office/drawing/2014/chart" uri="{C3380CC4-5D6E-409C-BE32-E72D297353CC}">
              <c16:uniqueId val="{00000000-CA02-401A-9141-47E6E15027F6}"/>
            </c:ext>
          </c:extLst>
        </c:ser>
        <c:dLbls>
          <c:showLegendKey val="0"/>
          <c:showVal val="0"/>
          <c:showCatName val="0"/>
          <c:showSerName val="0"/>
          <c:showPercent val="0"/>
          <c:showBubbleSize val="0"/>
        </c:dLbls>
        <c:gapWidth val="150"/>
        <c:axId val="2126604544"/>
        <c:axId val="2126607376"/>
      </c:barChart>
      <c:catAx>
        <c:axId val="2126604544"/>
        <c:scaling>
          <c:orientation val="minMax"/>
        </c:scaling>
        <c:delete val="0"/>
        <c:axPos val="b"/>
        <c:numFmt formatCode="General" sourceLinked="0"/>
        <c:majorTickMark val="out"/>
        <c:minorTickMark val="none"/>
        <c:tickLblPos val="nextTo"/>
        <c:crossAx val="2126607376"/>
        <c:crosses val="autoZero"/>
        <c:auto val="1"/>
        <c:lblAlgn val="ctr"/>
        <c:lblOffset val="100"/>
        <c:noMultiLvlLbl val="0"/>
      </c:catAx>
      <c:valAx>
        <c:axId val="2126607376"/>
        <c:scaling>
          <c:orientation val="minMax"/>
        </c:scaling>
        <c:delete val="0"/>
        <c:axPos val="l"/>
        <c:majorGridlines/>
        <c:numFmt formatCode="General" sourceLinked="1"/>
        <c:majorTickMark val="out"/>
        <c:minorTickMark val="none"/>
        <c:tickLblPos val="nextTo"/>
        <c:crossAx val="212660454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3"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6"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5"/>
            <a:ext cx="2540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304805"/>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7/27/16</a:t>
            </a:fld>
            <a:endParaRPr lang="en-US"/>
          </a:p>
        </p:txBody>
      </p:sp>
      <p:sp>
        <p:nvSpPr>
          <p:cNvPr id="5" name="Footer Placeholder 4"/>
          <p:cNvSpPr>
            <a:spLocks noGrp="1"/>
          </p:cNvSpPr>
          <p:nvPr>
            <p:ph type="ftr" sz="quarter" idx="11"/>
          </p:nvPr>
        </p:nvSpPr>
        <p:spPr>
          <a:xfrm>
            <a:off x="3520796" y="6377464"/>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C6715E-6EC4-4F7B-97A6-2FF704A732D1}"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6715E-6EC4-4F7B-97A6-2FF704A732D1}" type="datetimeFigureOut">
              <a:rPr lang="en-US" smtClean="0"/>
              <a:t>7/27/16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698990"/>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6193370" y="1698990"/>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70"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C6715E-6EC4-4F7B-97A6-2FF704A732D1}" type="datetimeFigureOut">
              <a:rPr lang="en-US" smtClean="0"/>
              <a:t>7/27/16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C6715E-6EC4-4F7B-97A6-2FF704A732D1}" type="datetimeFigureOut">
              <a:rPr lang="en-US" smtClean="0"/>
              <a:t>7/27/16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6715E-6EC4-4F7B-97A6-2FF704A732D1}" type="datetimeFigureOut">
              <a:rPr lang="en-US" smtClean="0"/>
              <a:t>7/27/16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025839"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C6715E-6EC4-4F7B-97A6-2FF704A732D1}" type="datetimeFigureOut">
              <a:rPr lang="en-US" smtClean="0"/>
              <a:t>7/27/16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7BA87-B92C-4659-A78E-1D0105079B16}" type="slidenum">
              <a:rPr lang="en-US" smtClean="0"/>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7" y="155448"/>
            <a:ext cx="3366867"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871743"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ABC6715E-6EC4-4F7B-97A6-2FF704A732D1}" type="datetimeFigureOut">
              <a:rPr lang="en-US" smtClean="0"/>
              <a:t>7/27/16</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39B7BA87-B92C-4659-A78E-1D0105079B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3" y="5"/>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775194"/>
            <a:ext cx="109728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BC6715E-6EC4-4F7B-97A6-2FF704A732D1}" type="datetimeFigureOut">
              <a:rPr lang="en-US" smtClean="0"/>
              <a:t>7/27/16</a:t>
            </a:fld>
            <a:endParaRPr lang="en-US"/>
          </a:p>
        </p:txBody>
      </p:sp>
      <p:sp>
        <p:nvSpPr>
          <p:cNvPr id="5" name="Footer Placeholder 4"/>
          <p:cNvSpPr>
            <a:spLocks noGrp="1"/>
          </p:cNvSpPr>
          <p:nvPr>
            <p:ph type="ftr" sz="quarter" idx="3"/>
          </p:nvPr>
        </p:nvSpPr>
        <p:spPr>
          <a:xfrm>
            <a:off x="3520798"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6"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9B7BA87-B92C-4659-A78E-1D0105079B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thinkedu.com/resources" TargetMode="External"/><Relationship Id="rId3" Type="http://schemas.openxmlformats.org/officeDocument/2006/relationships/hyperlink" Target="http://mrstsfirstgradeclass-jill.blogspot.com/2011/08/decodable-story-reading-passage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295405"/>
            <a:ext cx="7772400" cy="1470025"/>
          </a:xfrm>
        </p:spPr>
        <p:txBody>
          <a:bodyPr>
            <a:noAutofit/>
          </a:bodyPr>
          <a:lstStyle/>
          <a:p>
            <a:r>
              <a:rPr lang="en-US" sz="4000" dirty="0">
                <a:latin typeface="Bookman Old Style" panose="02050604050505020204" pitchFamily="18" charset="0"/>
              </a:rPr>
              <a:t>Helping Your Child Succeed </a:t>
            </a:r>
            <a:br>
              <a:rPr lang="en-US" sz="4000" dirty="0">
                <a:latin typeface="Bookman Old Style" panose="02050604050505020204" pitchFamily="18" charset="0"/>
              </a:rPr>
            </a:br>
            <a:r>
              <a:rPr lang="en-US" sz="4000" dirty="0">
                <a:latin typeface="Bookman Old Style" panose="02050604050505020204" pitchFamily="18" charset="0"/>
              </a:rPr>
              <a:t>in Reading and Writing</a:t>
            </a:r>
            <a:endParaRPr lang="en-US" sz="4000" dirty="0">
              <a:latin typeface="Bookman Old Style" panose="02050604050505020204" pitchFamily="18" charset="0"/>
            </a:endParaRPr>
          </a:p>
        </p:txBody>
      </p:sp>
      <p:sp>
        <p:nvSpPr>
          <p:cNvPr id="3" name="Subtitle 2"/>
          <p:cNvSpPr>
            <a:spLocks noGrp="1"/>
          </p:cNvSpPr>
          <p:nvPr>
            <p:ph type="subTitle" idx="1"/>
          </p:nvPr>
        </p:nvSpPr>
        <p:spPr>
          <a:xfrm>
            <a:off x="5715000" y="3196197"/>
            <a:ext cx="4191000" cy="1295400"/>
          </a:xfrm>
        </p:spPr>
        <p:txBody>
          <a:bodyPr/>
          <a:lstStyle/>
          <a:p>
            <a:r>
              <a:rPr lang="en-US" b="1" dirty="0" smtClean="0"/>
              <a:t>A guide for parents of </a:t>
            </a:r>
          </a:p>
          <a:p>
            <a:r>
              <a:rPr lang="en-US" b="1" dirty="0" smtClean="0"/>
              <a:t>K-2 students</a:t>
            </a:r>
            <a:endParaRPr lang="en-US"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3654" y="2881750"/>
            <a:ext cx="3200400" cy="3219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0502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Straight Connector 39"/>
          <p:cNvCxnSpPr/>
          <p:nvPr/>
        </p:nvCxnSpPr>
        <p:spPr>
          <a:xfrm>
            <a:off x="2209800" y="3244429"/>
            <a:ext cx="78486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209800" y="35492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209800" y="29396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Writing for </a:t>
            </a:r>
            <a:r>
              <a:rPr lang="en-US" dirty="0"/>
              <a:t>S</a:t>
            </a:r>
            <a:r>
              <a:rPr lang="en-US" dirty="0" smtClean="0"/>
              <a:t>ounds</a:t>
            </a:r>
            <a:endParaRPr lang="en-US" dirty="0"/>
          </a:p>
        </p:txBody>
      </p:sp>
      <p:sp>
        <p:nvSpPr>
          <p:cNvPr id="5" name="Rectangle 4"/>
          <p:cNvSpPr/>
          <p:nvPr/>
        </p:nvSpPr>
        <p:spPr>
          <a:xfrm>
            <a:off x="2209800" y="1953353"/>
            <a:ext cx="78486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971800" y="2939634"/>
            <a:ext cx="6629400" cy="830997"/>
          </a:xfrm>
          <a:prstGeom prst="rect">
            <a:avLst/>
          </a:prstGeom>
          <a:noFill/>
        </p:spPr>
        <p:txBody>
          <a:bodyPr wrap="square" rtlCol="0">
            <a:spAutoFit/>
          </a:bodyPr>
          <a:lstStyle/>
          <a:p>
            <a:r>
              <a:rPr lang="en-US" sz="4800" dirty="0">
                <a:latin typeface="MV Boli" panose="02000500030200090000" pitchFamily="2" charset="0"/>
                <a:cs typeface="MV Boli" panose="02000500030200090000" pitchFamily="2" charset="0"/>
              </a:rPr>
              <a:t>p</a:t>
            </a:r>
            <a:r>
              <a:rPr lang="en-US" sz="4800" dirty="0">
                <a:latin typeface="MV Boli" panose="02000500030200090000" pitchFamily="2" charset="0"/>
                <a:cs typeface="MV Boli" panose="02000500030200090000" pitchFamily="2" charset="0"/>
              </a:rPr>
              <a:t>in	</a:t>
            </a:r>
            <a:r>
              <a:rPr lang="en-US" sz="4800" dirty="0">
                <a:latin typeface="MV Boli" panose="02000500030200090000" pitchFamily="2" charset="0"/>
                <a:cs typeface="MV Boli" panose="02000500030200090000" pitchFamily="2" charset="0"/>
              </a:rPr>
              <a:t> </a:t>
            </a:r>
            <a:r>
              <a:rPr lang="en-US" sz="4800" dirty="0">
                <a:latin typeface="MV Boli" panose="02000500030200090000" pitchFamily="2" charset="0"/>
                <a:cs typeface="MV Boli" panose="02000500030200090000" pitchFamily="2" charset="0"/>
              </a:rPr>
              <a:t> twin  grin  shin</a:t>
            </a:r>
            <a:r>
              <a:rPr lang="en-US" sz="3200" dirty="0"/>
              <a:t>	</a:t>
            </a:r>
            <a:endParaRPr lang="en-US" sz="3200" dirty="0"/>
          </a:p>
        </p:txBody>
      </p:sp>
      <p:cxnSp>
        <p:nvCxnSpPr>
          <p:cNvPr id="46" name="Straight Connector 45"/>
          <p:cNvCxnSpPr/>
          <p:nvPr/>
        </p:nvCxnSpPr>
        <p:spPr>
          <a:xfrm>
            <a:off x="2209800" y="4235029"/>
            <a:ext cx="78486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209800" y="45398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209800" y="39302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209800" y="5225629"/>
            <a:ext cx="78486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209800" y="55304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209800" y="49208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971800" y="3944089"/>
            <a:ext cx="6629400" cy="830997"/>
          </a:xfrm>
          <a:prstGeom prst="rect">
            <a:avLst/>
          </a:prstGeom>
          <a:noFill/>
        </p:spPr>
        <p:txBody>
          <a:bodyPr wrap="square" rtlCol="0">
            <a:spAutoFit/>
          </a:bodyPr>
          <a:lstStyle/>
          <a:p>
            <a:r>
              <a:rPr lang="en-US" sz="4800" dirty="0">
                <a:latin typeface="MV Boli" panose="02000500030200090000" pitchFamily="2" charset="0"/>
                <a:cs typeface="MV Boli" panose="02000500030200090000" pitchFamily="2" charset="0"/>
              </a:rPr>
              <a:t>ran  van	  bran     </a:t>
            </a:r>
            <a:r>
              <a:rPr lang="en-US" sz="3200" dirty="0"/>
              <a:t>	</a:t>
            </a:r>
            <a:endParaRPr lang="en-US" sz="3200" dirty="0"/>
          </a:p>
        </p:txBody>
      </p:sp>
    </p:spTree>
    <p:extLst>
      <p:ext uri="{BB962C8B-B14F-4D97-AF65-F5344CB8AC3E}">
        <p14:creationId xmlns:p14="http://schemas.microsoft.com/office/powerpoint/2010/main" val="83900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534400" cy="1143000"/>
          </a:xfrm>
        </p:spPr>
        <p:txBody>
          <a:bodyPr>
            <a:normAutofit fontScale="90000"/>
          </a:bodyPr>
          <a:lstStyle/>
          <a:p>
            <a:r>
              <a:rPr lang="en-US" sz="3800" dirty="0"/>
              <a:t>Decodable Book with Autograph Reading</a:t>
            </a:r>
            <a:br>
              <a:rPr lang="en-US" sz="3800" dirty="0"/>
            </a:br>
            <a:r>
              <a:rPr lang="ar-LB" sz="3800" dirty="0">
                <a:latin typeface="Arial" panose="020B0604020202020204" pitchFamily="34" charset="0"/>
                <a:cs typeface="Arial" panose="020B0604020202020204" pitchFamily="34" charset="0"/>
              </a:rPr>
              <a:t>كتاب تحليل وقراءة للآخرين                                   </a:t>
            </a:r>
            <a:endParaRPr lang="en-US" sz="3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lgn="r" rtl="1">
              <a:buNone/>
            </a:pPr>
            <a:r>
              <a:rPr lang="ar-LB" dirty="0" smtClean="0">
                <a:latin typeface="Arial" panose="020B0604020202020204" pitchFamily="34" charset="0"/>
                <a:cs typeface="Arial" panose="020B0604020202020204" pitchFamily="34" charset="0"/>
              </a:rPr>
              <a:t>المساعدة على إستعتمال النموذج النهائي في مجرى سياق القصص والتمرن على القراءة </a:t>
            </a:r>
            <a:endParaRPr lang="en-US" dirty="0" smtClean="0">
              <a:latin typeface="Arial" panose="020B0604020202020204" pitchFamily="34" charset="0"/>
              <a:cs typeface="Arial" panose="020B0604020202020204" pitchFamily="34" charset="0"/>
            </a:endParaRPr>
          </a:p>
          <a:p>
            <a:pPr marL="514350" indent="-514350">
              <a:buAutoNum type="arabicPeriod"/>
            </a:pPr>
            <a:endParaRPr lang="en-US" dirty="0" smtClean="0"/>
          </a:p>
          <a:p>
            <a:pPr marL="514350" indent="-514350" algn="r" rtl="1">
              <a:buAutoNum type="arabicPeriod"/>
            </a:pPr>
            <a:r>
              <a:rPr lang="ar-LB" dirty="0" smtClean="0">
                <a:latin typeface="Arial" panose="020B0604020202020204" pitchFamily="34" charset="0"/>
                <a:cs typeface="Arial" panose="020B0604020202020204" pitchFamily="34" charset="0"/>
              </a:rPr>
              <a:t>يمكن إيجاد قصص تركز على نماذج التهجئة على المواقع التالية </a:t>
            </a:r>
            <a:endParaRPr lang="ar-LB" dirty="0">
              <a:latin typeface="Arial" panose="020B0604020202020204" pitchFamily="34" charset="0"/>
              <a:cs typeface="Arial" panose="020B0604020202020204" pitchFamily="34" charset="0"/>
            </a:endParaRPr>
          </a:p>
          <a:p>
            <a:pPr marL="457200" indent="-457200"/>
            <a:r>
              <a:rPr lang="en-US" dirty="0" smtClean="0">
                <a:hlinkClick r:id="rId2"/>
              </a:rPr>
              <a:t>www.uthinkedu.com/resources</a:t>
            </a:r>
            <a:r>
              <a:rPr lang="en-US" dirty="0" smtClean="0"/>
              <a:t> </a:t>
            </a:r>
            <a:endParaRPr lang="ar-LB" dirty="0" smtClean="0"/>
          </a:p>
          <a:p>
            <a:pPr marL="457200" indent="-457200"/>
            <a:r>
              <a:rPr lang="en-US" dirty="0" smtClean="0">
                <a:hlinkClick r:id="rId3"/>
              </a:rPr>
              <a:t>http://mrstsfirstgradeclass</a:t>
            </a:r>
            <a:r>
              <a:rPr lang="ar-LB" dirty="0" smtClean="0">
                <a:hlinkClick r:id="rId3"/>
              </a:rPr>
              <a:t>-</a:t>
            </a:r>
            <a:r>
              <a:rPr lang="en-US" dirty="0" smtClean="0">
                <a:hlinkClick r:id="rId3"/>
              </a:rPr>
              <a:t>jill.blogspot.com/2011/08/decodable-story-reading-passages.html</a:t>
            </a:r>
            <a:r>
              <a:rPr lang="en-US" dirty="0" smtClean="0"/>
              <a:t> </a:t>
            </a:r>
            <a:endParaRPr lang="ar-LB" dirty="0" smtClean="0"/>
          </a:p>
          <a:p>
            <a:pPr marL="0" indent="0">
              <a:buNone/>
            </a:pPr>
            <a:endParaRPr lang="en-US" dirty="0" smtClean="0"/>
          </a:p>
          <a:p>
            <a:pPr marL="0" indent="0" algn="r" rtl="1">
              <a:buNone/>
            </a:pPr>
            <a:r>
              <a:rPr lang="ar-LB" dirty="0" smtClean="0">
                <a:latin typeface="Arial" panose="020B0604020202020204" pitchFamily="34" charset="0"/>
                <a:cs typeface="Arial" panose="020B0604020202020204" pitchFamily="34" charset="0"/>
              </a:rPr>
              <a:t>يتمرن الولد على قراءة القصص لعدد من الاشخاص. كل من يسمع القراءة يوقع اسمه على ورقة تواقيع </a:t>
            </a:r>
            <a:endParaRPr lang="en-US" dirty="0" smtClean="0">
              <a:latin typeface="Arial" panose="020B0604020202020204" pitchFamily="34" charset="0"/>
              <a:cs typeface="Arial" panose="020B0604020202020204" pitchFamily="34" charset="0"/>
            </a:endParaRPr>
          </a:p>
          <a:p>
            <a:pPr marL="0" indent="0">
              <a:buNone/>
            </a:pPr>
            <a:r>
              <a:rPr lang="en-US" dirty="0" smtClean="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89471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534400" cy="1143000"/>
          </a:xfrm>
        </p:spPr>
        <p:txBody>
          <a:bodyPr>
            <a:normAutofit fontScale="90000"/>
          </a:bodyPr>
          <a:lstStyle/>
          <a:p>
            <a:r>
              <a:rPr lang="en-US" sz="3800" dirty="0"/>
              <a:t>Decodable Book with Autograph Reading</a:t>
            </a:r>
            <a:r>
              <a:rPr lang="ar-LB" sz="3800" dirty="0"/>
              <a:t/>
            </a:r>
            <a:br>
              <a:rPr lang="ar-LB" sz="3800" dirty="0"/>
            </a:br>
            <a:r>
              <a:rPr lang="ar-LB" sz="3800" dirty="0">
                <a:latin typeface="Arial" panose="020B0604020202020204" pitchFamily="34" charset="0"/>
                <a:cs typeface="Arial" panose="020B0604020202020204" pitchFamily="34" charset="0"/>
              </a:rPr>
              <a:t>كتاب تحليل وقراءة للاخرين                                    </a:t>
            </a:r>
            <a:endParaRPr lang="en-US" sz="3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2286001" y="1853985"/>
            <a:ext cx="3657600" cy="4525963"/>
          </a:xfrm>
        </p:spPr>
        <p:txBody>
          <a:bodyPr>
            <a:normAutofit fontScale="92500" lnSpcReduction="10000"/>
          </a:bodyPr>
          <a:lstStyle/>
          <a:p>
            <a:pPr marL="0" indent="0" algn="ctr">
              <a:buNone/>
            </a:pPr>
            <a:r>
              <a:rPr lang="en-US" sz="2400" b="1" dirty="0"/>
              <a:t>“-in” #1</a:t>
            </a:r>
          </a:p>
          <a:p>
            <a:pPr marL="0" indent="0" algn="ctr">
              <a:buNone/>
            </a:pPr>
            <a:endParaRPr lang="en-US" sz="2400" dirty="0"/>
          </a:p>
          <a:p>
            <a:pPr marL="0" indent="0">
              <a:buNone/>
            </a:pPr>
            <a:r>
              <a:rPr lang="en-US" sz="2400" dirty="0"/>
              <a:t>Ginny had a big grin when she found out she was the winner of a big pumpkin. She had to spin the spinner to win the prize. As she stepped toward she hit her shin and broke the skin on her shin. Ginny had to squint as her kin pulled a </a:t>
            </a:r>
            <a:r>
              <a:rPr lang="en-US" sz="2400" dirty="0" err="1"/>
              <a:t>band-aid</a:t>
            </a:r>
            <a:r>
              <a:rPr lang="en-US" sz="2400" dirty="0"/>
              <a:t> out of the tin bin and put it on her knee.</a:t>
            </a:r>
            <a:br>
              <a:rPr lang="en-US" sz="2400" dirty="0"/>
            </a:br>
            <a:endParaRPr lang="en-US" sz="2400" dirty="0"/>
          </a:p>
          <a:p>
            <a:pPr marL="0" indent="0">
              <a:buNone/>
            </a:pPr>
            <a:r>
              <a:rPr lang="en-US" sz="2400" dirty="0"/>
              <a:t>by D. </a:t>
            </a:r>
            <a:r>
              <a:rPr lang="en-US" sz="2400" dirty="0" err="1"/>
              <a:t>Brakefield</a:t>
            </a:r>
            <a:endParaRPr lang="en-US" sz="2400" dirty="0"/>
          </a:p>
        </p:txBody>
      </p:sp>
      <p:sp>
        <p:nvSpPr>
          <p:cNvPr id="5" name="Rectangle 4"/>
          <p:cNvSpPr/>
          <p:nvPr/>
        </p:nvSpPr>
        <p:spPr>
          <a:xfrm>
            <a:off x="2209800" y="1828800"/>
            <a:ext cx="3810000" cy="45763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3"/>
          <p:cNvSpPr txBox="1">
            <a:spLocks/>
          </p:cNvSpPr>
          <p:nvPr/>
        </p:nvSpPr>
        <p:spPr>
          <a:xfrm>
            <a:off x="6324601" y="1853985"/>
            <a:ext cx="3657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b="1" dirty="0"/>
              <a:t>Autograph Reading</a:t>
            </a:r>
          </a:p>
          <a:p>
            <a:pPr marL="0" indent="0">
              <a:buNone/>
            </a:pPr>
            <a:endParaRPr lang="en-US" sz="1800" dirty="0"/>
          </a:p>
          <a:p>
            <a:pPr marL="0" indent="0" algn="r" rtl="1">
              <a:buNone/>
            </a:pPr>
            <a:r>
              <a:rPr lang="ar-LB" sz="1800" dirty="0">
                <a:latin typeface="Arial" panose="020B0604020202020204" pitchFamily="34" charset="0"/>
                <a:cs typeface="Arial" panose="020B0604020202020204" pitchFamily="34" charset="0"/>
              </a:rPr>
              <a:t>ألاسم: ___________________</a:t>
            </a:r>
          </a:p>
          <a:p>
            <a:pPr marL="0" indent="0" algn="r" rtl="1">
              <a:buNone/>
            </a:pPr>
            <a:r>
              <a:rPr lang="ar-LB" sz="1800" dirty="0">
                <a:latin typeface="Arial" panose="020B0604020202020204" pitchFamily="34" charset="0"/>
                <a:cs typeface="Arial" panose="020B0604020202020204" pitchFamily="34" charset="0"/>
              </a:rPr>
              <a:t>اللقب: ___________________</a:t>
            </a:r>
          </a:p>
          <a:p>
            <a:pPr marL="0" indent="0" algn="r" rtl="1">
              <a:buNone/>
            </a:pPr>
            <a:endParaRPr lang="en-US" sz="1800" dirty="0"/>
          </a:p>
          <a:p>
            <a:pPr marL="0" indent="0" algn="r" rtl="1">
              <a:spcBef>
                <a:spcPts val="0"/>
              </a:spcBef>
              <a:buNone/>
            </a:pPr>
            <a:r>
              <a:rPr lang="ar-LB" sz="1800" dirty="0">
                <a:latin typeface="Arial" panose="020B0604020202020204" pitchFamily="34" charset="0"/>
                <a:cs typeface="Arial" panose="020B0604020202020204" pitchFamily="34" charset="0"/>
              </a:rPr>
              <a:t>إقرأ قصة امام خمسة أشخاص. إطلب منهم توقيع اسماءهم بعد سماع قرأتك</a:t>
            </a:r>
            <a:r>
              <a:rPr lang="en-US" sz="1800" dirty="0">
                <a:latin typeface="Arial" panose="020B0604020202020204" pitchFamily="34" charset="0"/>
                <a:cs typeface="Arial" panose="020B0604020202020204" pitchFamily="34" charset="0"/>
              </a:rPr>
              <a:t>.</a:t>
            </a:r>
            <a:endParaRPr lang="ar-LB" sz="1800" dirty="0">
              <a:latin typeface="Arial" panose="020B0604020202020204" pitchFamily="34" charset="0"/>
              <a:cs typeface="Arial" panose="020B0604020202020204" pitchFamily="34" charset="0"/>
            </a:endParaRPr>
          </a:p>
          <a:p>
            <a:pPr marL="0" indent="0" algn="r" rtl="1">
              <a:spcBef>
                <a:spcPts val="0"/>
              </a:spcBef>
              <a:buNone/>
            </a:pPr>
            <a:endParaRPr lang="en-US" sz="1800" dirty="0">
              <a:latin typeface="Arial" panose="020B0604020202020204" pitchFamily="34" charset="0"/>
              <a:cs typeface="Arial" panose="020B0604020202020204" pitchFamily="34" charset="0"/>
            </a:endParaRPr>
          </a:p>
          <a:p>
            <a:pPr algn="r" rtl="1">
              <a:buFont typeface="Arial" panose="020B0604020202020204" pitchFamily="34" charset="0"/>
              <a:buAutoNum type="arabicPeriod"/>
            </a:pPr>
            <a:r>
              <a:rPr lang="ar-LB" sz="1800" dirty="0"/>
              <a:t>_______________________</a:t>
            </a:r>
          </a:p>
          <a:p>
            <a:pPr algn="r" rtl="1">
              <a:buFont typeface="Arial" panose="020B0604020202020204" pitchFamily="34" charset="0"/>
              <a:buAutoNum type="arabicPeriod"/>
            </a:pPr>
            <a:r>
              <a:rPr lang="ar-LB" sz="1800" dirty="0"/>
              <a:t>_______________________</a:t>
            </a:r>
          </a:p>
          <a:p>
            <a:pPr algn="r" rtl="1">
              <a:buFont typeface="Arial" panose="020B0604020202020204" pitchFamily="34" charset="0"/>
              <a:buAutoNum type="arabicPeriod"/>
            </a:pPr>
            <a:r>
              <a:rPr lang="ar-LB" sz="1800" dirty="0"/>
              <a:t>_______________________</a:t>
            </a:r>
          </a:p>
          <a:p>
            <a:pPr algn="r" rtl="1">
              <a:buFont typeface="Arial" panose="020B0604020202020204" pitchFamily="34" charset="0"/>
              <a:buAutoNum type="arabicPeriod"/>
            </a:pPr>
            <a:r>
              <a:rPr lang="ar-LB" sz="1800" dirty="0"/>
              <a:t>_______________________</a:t>
            </a:r>
          </a:p>
          <a:p>
            <a:pPr algn="r" rtl="1">
              <a:buFont typeface="Arial" panose="020B0604020202020204" pitchFamily="34" charset="0"/>
              <a:buAutoNum type="arabicPeriod"/>
            </a:pPr>
            <a:r>
              <a:rPr lang="ar-LB" sz="1800" dirty="0"/>
              <a:t>_______________________</a:t>
            </a:r>
            <a:endParaRPr lang="en-US" sz="1800" dirty="0"/>
          </a:p>
        </p:txBody>
      </p:sp>
      <p:sp>
        <p:nvSpPr>
          <p:cNvPr id="7" name="Rectangle 6"/>
          <p:cNvSpPr/>
          <p:nvPr/>
        </p:nvSpPr>
        <p:spPr>
          <a:xfrm>
            <a:off x="6248400" y="1828800"/>
            <a:ext cx="3810000" cy="45763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936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Bank</a:t>
            </a:r>
            <a:r>
              <a:rPr lang="ar-LB" dirty="0" smtClean="0"/>
              <a:t> </a:t>
            </a:r>
            <a:r>
              <a:rPr lang="ar-LB" dirty="0" smtClean="0">
                <a:latin typeface="Arial" panose="020B0604020202020204" pitchFamily="34" charset="0"/>
                <a:cs typeface="Arial" panose="020B0604020202020204" pitchFamily="34" charset="0"/>
              </a:rPr>
              <a:t>بنك الكلمات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81204" y="1600205"/>
            <a:ext cx="8305801" cy="4525963"/>
          </a:xfrm>
        </p:spPr>
        <p:txBody>
          <a:bodyPr>
            <a:normAutofit/>
          </a:bodyPr>
          <a:lstStyle/>
          <a:p>
            <a:pPr marL="0" indent="0" algn="r" rtl="1">
              <a:buNone/>
            </a:pPr>
            <a:r>
              <a:rPr lang="ar-LB" dirty="0" smtClean="0">
                <a:latin typeface="Arial" panose="020B0604020202020204" pitchFamily="34" charset="0"/>
                <a:cs typeface="Arial" panose="020B0604020202020204" pitchFamily="34" charset="0"/>
              </a:rPr>
              <a:t>المساعدة على تَعَلُّم معرفة الكلمات فورا ً</a:t>
            </a:r>
            <a:endParaRPr lang="en-US" dirty="0" smtClean="0">
              <a:latin typeface="Arial" panose="020B0604020202020204" pitchFamily="34" charset="0"/>
              <a:cs typeface="Arial" panose="020B0604020202020204" pitchFamily="34" charset="0"/>
            </a:endParaRPr>
          </a:p>
          <a:p>
            <a:pPr marL="0" indent="0">
              <a:buNone/>
            </a:pPr>
            <a:endParaRPr lang="en-US" dirty="0" smtClean="0"/>
          </a:p>
          <a:p>
            <a:pPr marL="514350" indent="-514350" algn="r" rtl="1">
              <a:buAutoNum type="arabicPeriod"/>
            </a:pPr>
            <a:r>
              <a:rPr lang="ar-LB" dirty="0" smtClean="0">
                <a:latin typeface="Arial" panose="020B0604020202020204" pitchFamily="34" charset="0"/>
                <a:cs typeface="Arial" panose="020B0604020202020204" pitchFamily="34" charset="0"/>
              </a:rPr>
              <a:t>اكتب كلمات يتعلمها الولد على بطاقات. ضمّن البطاقات كلمات كثيرة التكرار</a:t>
            </a:r>
            <a:endParaRPr lang="en-US" dirty="0" smtClean="0">
              <a:latin typeface="Arial" panose="020B0604020202020204" pitchFamily="34" charset="0"/>
              <a:cs typeface="Arial" panose="020B0604020202020204" pitchFamily="34" charset="0"/>
            </a:endParaRPr>
          </a:p>
          <a:p>
            <a:pPr marL="514350" indent="-514350" algn="r" rtl="1">
              <a:buAutoNum type="arabicPeriod"/>
            </a:pPr>
            <a:r>
              <a:rPr lang="ar-LB" dirty="0" smtClean="0">
                <a:latin typeface="Arial" panose="020B0604020202020204" pitchFamily="34" charset="0"/>
                <a:cs typeface="Arial" panose="020B0604020202020204" pitchFamily="34" charset="0"/>
              </a:rPr>
              <a:t>يتمرن الولد على معرفة الكلمات العادية. عندما يقراء الولد الكلمة بشكل صحيح، ضع نجمة على البطاقة</a:t>
            </a:r>
            <a:endParaRPr lang="en-US" dirty="0" smtClean="0">
              <a:latin typeface="Arial" panose="020B0604020202020204" pitchFamily="34" charset="0"/>
              <a:cs typeface="Arial" panose="020B0604020202020204" pitchFamily="34" charset="0"/>
            </a:endParaRPr>
          </a:p>
          <a:p>
            <a:pPr marL="514350" indent="-514350" algn="r" rtl="1">
              <a:buAutoNum type="arabicPeriod"/>
            </a:pPr>
            <a:r>
              <a:rPr lang="ar-LB" dirty="0" smtClean="0">
                <a:latin typeface="Arial" panose="020B0604020202020204" pitchFamily="34" charset="0"/>
                <a:cs typeface="Arial" panose="020B0604020202020204" pitchFamily="34" charset="0"/>
              </a:rPr>
              <a:t>عندما يقرأ الولد الكلمة بشكل صحيح خمس مرات ضع البطاقة في بنك «كلمات اعرفها»</a:t>
            </a:r>
            <a:endParaRPr lang="en-US"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07794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Bank</a:t>
            </a:r>
            <a:endParaRPr lang="en-US" dirty="0"/>
          </a:p>
        </p:txBody>
      </p:sp>
      <p:sp>
        <p:nvSpPr>
          <p:cNvPr id="5" name="Rectangle 4"/>
          <p:cNvSpPr/>
          <p:nvPr/>
        </p:nvSpPr>
        <p:spPr>
          <a:xfrm>
            <a:off x="2362200" y="1981200"/>
            <a:ext cx="7543800" cy="42628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276600" y="2393768"/>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80064" y="2813913"/>
            <a:ext cx="2341418" cy="523220"/>
          </a:xfrm>
          <a:prstGeom prst="rect">
            <a:avLst/>
          </a:prstGeom>
          <a:noFill/>
        </p:spPr>
        <p:txBody>
          <a:bodyPr wrap="square" rtlCol="0">
            <a:spAutoFit/>
          </a:bodyPr>
          <a:lstStyle/>
          <a:p>
            <a:pPr algn="ctr"/>
            <a:r>
              <a:rPr lang="ar-LB" sz="2800" b="1" dirty="0">
                <a:latin typeface="Arial" panose="020B0604020202020204" pitchFamily="34" charset="0"/>
                <a:cs typeface="Arial" panose="020B0604020202020204" pitchFamily="34" charset="0"/>
              </a:rPr>
              <a:t>كلمات أعرفها</a:t>
            </a:r>
            <a:endParaRPr lang="en-US" sz="2800" b="1" dirty="0">
              <a:latin typeface="Arial" panose="020B0604020202020204" pitchFamily="34" charset="0"/>
              <a:cs typeface="Arial" panose="020B0604020202020204" pitchFamily="34" charset="0"/>
            </a:endParaRPr>
          </a:p>
        </p:txBody>
      </p:sp>
      <p:sp>
        <p:nvSpPr>
          <p:cNvPr id="38" name="Rectangle 37"/>
          <p:cNvSpPr/>
          <p:nvPr/>
        </p:nvSpPr>
        <p:spPr>
          <a:xfrm>
            <a:off x="6553200" y="2393768"/>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553200" y="2829580"/>
            <a:ext cx="2341418" cy="523220"/>
          </a:xfrm>
          <a:prstGeom prst="rect">
            <a:avLst/>
          </a:prstGeom>
          <a:noFill/>
        </p:spPr>
        <p:txBody>
          <a:bodyPr wrap="square" rtlCol="0">
            <a:spAutoFit/>
          </a:bodyPr>
          <a:lstStyle/>
          <a:p>
            <a:pPr algn="ctr"/>
            <a:r>
              <a:rPr lang="ar-LB" sz="2800" b="1" dirty="0">
                <a:latin typeface="Arial" panose="020B0604020202020204" pitchFamily="34" charset="0"/>
                <a:cs typeface="Arial" panose="020B0604020202020204" pitchFamily="34" charset="0"/>
              </a:rPr>
              <a:t>كلمات </a:t>
            </a:r>
            <a:r>
              <a:rPr lang="ar-LB" sz="2800" b="1" dirty="0">
                <a:latin typeface="Arial" panose="020B0604020202020204" pitchFamily="34" charset="0"/>
                <a:cs typeface="Arial" panose="020B0604020202020204" pitchFamily="34" charset="0"/>
              </a:rPr>
              <a:t>أتعلمها</a:t>
            </a:r>
            <a:endParaRPr lang="en-US" sz="2800" b="1" dirty="0">
              <a:latin typeface="Arial" panose="020B0604020202020204" pitchFamily="34" charset="0"/>
              <a:cs typeface="Arial" panose="020B0604020202020204" pitchFamily="34" charset="0"/>
            </a:endParaRPr>
          </a:p>
        </p:txBody>
      </p:sp>
      <p:sp>
        <p:nvSpPr>
          <p:cNvPr id="40" name="Rectangle 39"/>
          <p:cNvSpPr/>
          <p:nvPr/>
        </p:nvSpPr>
        <p:spPr>
          <a:xfrm>
            <a:off x="3276600" y="4262876"/>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280064" y="4695666"/>
            <a:ext cx="2341418" cy="523220"/>
          </a:xfrm>
          <a:prstGeom prst="rect">
            <a:avLst/>
          </a:prstGeom>
          <a:noFill/>
        </p:spPr>
        <p:txBody>
          <a:bodyPr wrap="square" rtlCol="0">
            <a:spAutoFit/>
          </a:bodyPr>
          <a:lstStyle/>
          <a:p>
            <a:pPr algn="ctr"/>
            <a:r>
              <a:rPr lang="en-US" sz="2800" dirty="0"/>
              <a:t>grin</a:t>
            </a:r>
            <a:endParaRPr lang="en-US" sz="2800" dirty="0"/>
          </a:p>
        </p:txBody>
      </p:sp>
      <p:sp>
        <p:nvSpPr>
          <p:cNvPr id="42" name="Rectangle 41"/>
          <p:cNvSpPr/>
          <p:nvPr/>
        </p:nvSpPr>
        <p:spPr>
          <a:xfrm>
            <a:off x="6584373" y="4262876"/>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6587837" y="4683021"/>
            <a:ext cx="2341418" cy="523220"/>
          </a:xfrm>
          <a:prstGeom prst="rect">
            <a:avLst/>
          </a:prstGeom>
          <a:noFill/>
        </p:spPr>
        <p:txBody>
          <a:bodyPr wrap="square" rtlCol="0">
            <a:spAutoFit/>
          </a:bodyPr>
          <a:lstStyle/>
          <a:p>
            <a:pPr algn="ctr"/>
            <a:r>
              <a:rPr lang="en-US" sz="2800" dirty="0"/>
              <a:t>strange</a:t>
            </a:r>
            <a:endParaRPr lang="en-US" sz="2800" dirty="0"/>
          </a:p>
        </p:txBody>
      </p:sp>
      <p:sp>
        <p:nvSpPr>
          <p:cNvPr id="44" name="5-Point Star 43"/>
          <p:cNvSpPr/>
          <p:nvPr/>
        </p:nvSpPr>
        <p:spPr>
          <a:xfrm>
            <a:off x="3505200" y="4491481"/>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5-Point Star 44"/>
          <p:cNvSpPr/>
          <p:nvPr/>
        </p:nvSpPr>
        <p:spPr>
          <a:xfrm>
            <a:off x="4333009" y="4462562"/>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5-Point Star 45"/>
          <p:cNvSpPr/>
          <p:nvPr/>
        </p:nvSpPr>
        <p:spPr>
          <a:xfrm>
            <a:off x="5181600" y="4462562"/>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5-Point Star 46"/>
          <p:cNvSpPr/>
          <p:nvPr/>
        </p:nvSpPr>
        <p:spPr>
          <a:xfrm>
            <a:off x="5191991" y="5218891"/>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5-Point Star 47"/>
          <p:cNvSpPr/>
          <p:nvPr/>
        </p:nvSpPr>
        <p:spPr>
          <a:xfrm>
            <a:off x="3484418" y="5218891"/>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5-Point Star 48"/>
          <p:cNvSpPr/>
          <p:nvPr/>
        </p:nvSpPr>
        <p:spPr>
          <a:xfrm>
            <a:off x="6858000" y="4487851"/>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5-Point Star 49"/>
          <p:cNvSpPr/>
          <p:nvPr/>
        </p:nvSpPr>
        <p:spPr>
          <a:xfrm>
            <a:off x="8534400" y="4458932"/>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929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Talking Dictionary</a:t>
            </a:r>
            <a:r>
              <a:rPr lang="ar-LB" dirty="0" smtClean="0"/>
              <a:t/>
            </a:r>
            <a:br>
              <a:rPr lang="ar-LB" dirty="0" smtClean="0"/>
            </a:br>
            <a:r>
              <a:rPr lang="ar-LB" dirty="0" smtClean="0">
                <a:latin typeface="Arial" panose="020B0604020202020204" pitchFamily="34" charset="0"/>
                <a:cs typeface="Arial" panose="020B0604020202020204" pitchFamily="34" charset="0"/>
              </a:rPr>
              <a:t>القاموس الشفهي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ar-LB" dirty="0" smtClean="0">
                <a:latin typeface="Arial" panose="020B0604020202020204" pitchFamily="34" charset="0"/>
                <a:cs typeface="Arial" panose="020B0604020202020204" pitchFamily="34" charset="0"/>
              </a:rPr>
              <a:t>المساعدة على تنمية الطلاقة في القراءة</a:t>
            </a:r>
            <a:endParaRPr lang="en-US" dirty="0" smtClean="0">
              <a:latin typeface="Arial" panose="020B0604020202020204" pitchFamily="34" charset="0"/>
              <a:cs typeface="Arial" panose="020B0604020202020204" pitchFamily="34" charset="0"/>
            </a:endParaRPr>
          </a:p>
          <a:p>
            <a:pPr marL="0" indent="0">
              <a:buNone/>
            </a:pPr>
            <a:endParaRPr lang="en-US" dirty="0" smtClean="0"/>
          </a:p>
          <a:p>
            <a:pPr marL="514350" indent="-514350" algn="r" rtl="1">
              <a:buAutoNum type="arabicPeriod"/>
            </a:pPr>
            <a:r>
              <a:rPr lang="ar-LB" dirty="0" smtClean="0">
                <a:latin typeface="Arial" panose="020B0604020202020204" pitchFamily="34" charset="0"/>
                <a:cs typeface="Arial" panose="020B0604020202020204" pitchFamily="34" charset="0"/>
              </a:rPr>
              <a:t>يقرأ الولد من كتاب لمدة ثلاث دقائق. عندما يجد الولد كلمة لا يعرفها، قل له الكلمة. عدّ الكلمات التي يقرأها الولد بشكل صحيح </a:t>
            </a:r>
            <a:endParaRPr lang="en-US" dirty="0" smtClean="0">
              <a:latin typeface="Arial" panose="020B0604020202020204" pitchFamily="34" charset="0"/>
              <a:cs typeface="Arial" panose="020B0604020202020204" pitchFamily="34" charset="0"/>
            </a:endParaRPr>
          </a:p>
          <a:p>
            <a:pPr marL="514350" indent="-514350" algn="r" rtl="1">
              <a:buFont typeface="Arial" panose="020B0604020202020204" pitchFamily="34" charset="0"/>
              <a:buAutoNum type="arabicPeriod"/>
            </a:pPr>
            <a:r>
              <a:rPr lang="ar-LB" dirty="0">
                <a:latin typeface="Arial" panose="020B0604020202020204" pitchFamily="34" charset="0"/>
                <a:cs typeface="Arial" panose="020B0604020202020204" pitchFamily="34" charset="0"/>
              </a:rPr>
              <a:t>يقرأ الولد من </a:t>
            </a:r>
            <a:r>
              <a:rPr lang="ar-LB" dirty="0" smtClean="0">
                <a:latin typeface="Arial" panose="020B0604020202020204" pitchFamily="34" charset="0"/>
                <a:cs typeface="Arial" panose="020B0604020202020204" pitchFamily="34" charset="0"/>
              </a:rPr>
              <a:t>الكتاب مرة ثانية لنفس المدة. </a:t>
            </a:r>
            <a:r>
              <a:rPr lang="ar-LB" dirty="0">
                <a:latin typeface="Arial" panose="020B0604020202020204" pitchFamily="34" charset="0"/>
                <a:cs typeface="Arial" panose="020B0604020202020204" pitchFamily="34" charset="0"/>
              </a:rPr>
              <a:t>عدّ الكلمات التي يقرأها الولد بشكل صحيح </a:t>
            </a:r>
            <a:endParaRPr lang="ar-LB" dirty="0" smtClean="0">
              <a:latin typeface="Arial" panose="020B0604020202020204" pitchFamily="34" charset="0"/>
              <a:cs typeface="Arial" panose="020B0604020202020204" pitchFamily="34" charset="0"/>
            </a:endParaRPr>
          </a:p>
          <a:p>
            <a:pPr marL="514350" indent="-514350" algn="r" rtl="1">
              <a:buFont typeface="Arial" panose="020B0604020202020204" pitchFamily="34" charset="0"/>
              <a:buAutoNum type="arabicPeriod"/>
            </a:pPr>
            <a:r>
              <a:rPr lang="ar-LB" dirty="0" smtClean="0">
                <a:latin typeface="Arial" panose="020B0604020202020204" pitchFamily="34" charset="0"/>
                <a:cs typeface="Arial" panose="020B0604020202020204" pitchFamily="34" charset="0"/>
              </a:rPr>
              <a:t>ارسم رسم بياني لعدد الكلمات التي قرأها الولد خلال المرتين ليرى ولدك تحسنه</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272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Dictionary</a:t>
            </a:r>
            <a:endParaRPr lang="en-US" dirty="0"/>
          </a:p>
        </p:txBody>
      </p:sp>
      <p:sp>
        <p:nvSpPr>
          <p:cNvPr id="6" name="Rectangle 5"/>
          <p:cNvSpPr/>
          <p:nvPr/>
        </p:nvSpPr>
        <p:spPr>
          <a:xfrm>
            <a:off x="2362200" y="1957962"/>
            <a:ext cx="7543800" cy="46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hart 21"/>
          <p:cNvGraphicFramePr/>
          <p:nvPr>
            <p:extLst>
              <p:ext uri="{D42A27DB-BD31-4B8C-83A1-F6EECF244321}">
                <p14:modId xmlns:p14="http://schemas.microsoft.com/office/powerpoint/2010/main" val="4083108966"/>
              </p:ext>
            </p:extLst>
          </p:nvPr>
        </p:nvGraphicFramePr>
        <p:xfrm>
          <a:off x="3086100" y="20574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038600" y="6128266"/>
            <a:ext cx="1624668" cy="369332"/>
          </a:xfrm>
          <a:prstGeom prst="rect">
            <a:avLst/>
          </a:prstGeom>
          <a:noFill/>
        </p:spPr>
        <p:txBody>
          <a:bodyPr wrap="square" rtlCol="0">
            <a:spAutoFit/>
          </a:bodyPr>
          <a:lstStyle/>
          <a:p>
            <a:r>
              <a:rPr lang="ar-LB" dirty="0">
                <a:latin typeface="Arial" panose="020B0604020202020204" pitchFamily="34" charset="0"/>
                <a:cs typeface="Arial" panose="020B0604020202020204" pitchFamily="34" charset="0"/>
              </a:rPr>
              <a:t>القراءة الاولى</a:t>
            </a:r>
            <a:endParaRPr lang="en-US" dirty="0">
              <a:latin typeface="Arial" panose="020B0604020202020204" pitchFamily="34" charset="0"/>
              <a:cs typeface="Arial" panose="020B0604020202020204" pitchFamily="34" charset="0"/>
            </a:endParaRPr>
          </a:p>
        </p:txBody>
      </p:sp>
      <p:sp>
        <p:nvSpPr>
          <p:cNvPr id="7" name="TextBox 6"/>
          <p:cNvSpPr txBox="1"/>
          <p:nvPr/>
        </p:nvSpPr>
        <p:spPr>
          <a:xfrm>
            <a:off x="5943600" y="6107668"/>
            <a:ext cx="1524000" cy="369332"/>
          </a:xfrm>
          <a:prstGeom prst="rect">
            <a:avLst/>
          </a:prstGeom>
          <a:noFill/>
        </p:spPr>
        <p:txBody>
          <a:bodyPr wrap="square" rtlCol="0">
            <a:spAutoFit/>
          </a:bodyPr>
          <a:lstStyle/>
          <a:p>
            <a:r>
              <a:rPr lang="ar-LB" dirty="0">
                <a:latin typeface="Arial" panose="020B0604020202020204" pitchFamily="34" charset="0"/>
                <a:cs typeface="Arial" panose="020B0604020202020204" pitchFamily="34" charset="0"/>
              </a:rPr>
              <a:t>القراءة الثانية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0648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Plot Relationship Chart</a:t>
            </a:r>
            <a:br>
              <a:rPr lang="en-US" dirty="0" smtClean="0"/>
            </a:br>
            <a:r>
              <a:rPr lang="ar-LB" dirty="0" smtClean="0">
                <a:latin typeface="Arial" panose="020B0604020202020204" pitchFamily="34" charset="0"/>
                <a:cs typeface="Arial" panose="020B0604020202020204" pitchFamily="34" charset="0"/>
              </a:rPr>
              <a:t>جدول علاقة احداث </a:t>
            </a:r>
            <a:r>
              <a:rPr lang="ar-LB" dirty="0">
                <a:latin typeface="Arial" panose="020B0604020202020204" pitchFamily="34" charset="0"/>
                <a:cs typeface="Arial" panose="020B0604020202020204" pitchFamily="34" charset="0"/>
              </a:rPr>
              <a:t>الرواية</a:t>
            </a:r>
            <a:r>
              <a:rPr lang="ar-LB" dirty="0" smtClean="0">
                <a:latin typeface="Arial" panose="020B0604020202020204" pitchFamily="34" charset="0"/>
                <a:cs typeface="Arial" panose="020B0604020202020204" pitchFamily="34" charset="0"/>
              </a:rPr>
              <a:t>                        </a:t>
            </a:r>
            <a:endParaRPr lang="en-US"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ar-LB" dirty="0" smtClean="0">
                <a:latin typeface="Arial" panose="020B0604020202020204" pitchFamily="34" charset="0"/>
                <a:cs typeface="Arial" panose="020B0604020202020204" pitchFamily="34" charset="0"/>
              </a:rPr>
              <a:t>المساعدة على التركيز على المشاكل وحلها في القصة</a:t>
            </a:r>
          </a:p>
          <a:p>
            <a:pPr marL="0" indent="0" algn="r" rtl="1">
              <a:buNone/>
            </a:pPr>
            <a:r>
              <a:rPr lang="ar-LB" dirty="0" smtClean="0">
                <a:latin typeface="Arial" panose="020B0604020202020204" pitchFamily="34" charset="0"/>
                <a:cs typeface="Arial" panose="020B0604020202020204" pitchFamily="34" charset="0"/>
              </a:rPr>
              <a:t>إستخدم هذه الطريقة في </a:t>
            </a:r>
            <a:r>
              <a:rPr lang="ar-LB" u="sng" dirty="0" smtClean="0">
                <a:latin typeface="Arial" panose="020B0604020202020204" pitchFamily="34" charset="0"/>
                <a:cs typeface="Arial" panose="020B0604020202020204" pitchFamily="34" charset="0"/>
              </a:rPr>
              <a:t>النصوص الروائية</a:t>
            </a:r>
            <a:endParaRPr lang="en-US" u="sng" dirty="0" smtClean="0">
              <a:latin typeface="Arial" panose="020B0604020202020204" pitchFamily="34" charset="0"/>
              <a:cs typeface="Arial" panose="020B0604020202020204" pitchFamily="34" charset="0"/>
            </a:endParaRPr>
          </a:p>
          <a:p>
            <a:pPr marL="0" indent="0">
              <a:buNone/>
            </a:pPr>
            <a:endParaRPr lang="en-US" dirty="0"/>
          </a:p>
          <a:p>
            <a:pPr marL="514350" indent="-514350" algn="r" rtl="1">
              <a:buAutoNum type="arabicPeriod"/>
            </a:pPr>
            <a:r>
              <a:rPr lang="ar-LB" dirty="0" smtClean="0">
                <a:latin typeface="Arial" panose="020B0604020202020204" pitchFamily="34" charset="0"/>
                <a:cs typeface="Arial" panose="020B0604020202020204" pitchFamily="34" charset="0"/>
              </a:rPr>
              <a:t>يقرأ الولد القصة</a:t>
            </a:r>
            <a:endParaRPr lang="en-US" dirty="0" smtClean="0">
              <a:latin typeface="Arial" panose="020B0604020202020204" pitchFamily="34" charset="0"/>
              <a:cs typeface="Arial" panose="020B0604020202020204" pitchFamily="34" charset="0"/>
            </a:endParaRPr>
          </a:p>
          <a:p>
            <a:pPr marL="514350" indent="-514350" algn="r" rtl="1">
              <a:buAutoNum type="arabicPeriod"/>
            </a:pPr>
            <a:r>
              <a:rPr lang="ar-LB" dirty="0" smtClean="0">
                <a:latin typeface="Arial" panose="020B0604020202020204" pitchFamily="34" charset="0"/>
                <a:cs typeface="Arial" panose="020B0604020202020204" pitchFamily="34" charset="0"/>
              </a:rPr>
              <a:t>ساعد الطالب على تحديد التفاصيل الرئيسية في القصة</a:t>
            </a:r>
            <a:endParaRPr lang="en-US" dirty="0" smtClean="0">
              <a:latin typeface="Arial" panose="020B0604020202020204" pitchFamily="34" charset="0"/>
              <a:cs typeface="Arial" panose="020B0604020202020204" pitchFamily="34" charset="0"/>
            </a:endParaRPr>
          </a:p>
          <a:p>
            <a:pPr marL="400050" lvl="1" indent="0">
              <a:buNone/>
            </a:pPr>
            <a:r>
              <a:rPr lang="en-US" i="1" dirty="0"/>
              <a:t>	</a:t>
            </a:r>
            <a:r>
              <a:rPr lang="en-US" i="1" dirty="0" smtClean="0"/>
              <a:t>Somebody</a:t>
            </a:r>
            <a:r>
              <a:rPr lang="en-US" dirty="0" smtClean="0"/>
              <a:t> (character) </a:t>
            </a:r>
          </a:p>
          <a:p>
            <a:pPr marL="400050" lvl="1" indent="0">
              <a:buNone/>
            </a:pPr>
            <a:r>
              <a:rPr lang="en-US" i="1" dirty="0"/>
              <a:t>	</a:t>
            </a:r>
            <a:r>
              <a:rPr lang="en-US" i="1" dirty="0" smtClean="0"/>
              <a:t>Wanted</a:t>
            </a:r>
            <a:r>
              <a:rPr lang="en-US" dirty="0" smtClean="0"/>
              <a:t> </a:t>
            </a:r>
          </a:p>
          <a:p>
            <a:pPr marL="400050" lvl="1" indent="0">
              <a:buNone/>
            </a:pPr>
            <a:r>
              <a:rPr lang="en-US" i="1" dirty="0"/>
              <a:t>	</a:t>
            </a:r>
            <a:r>
              <a:rPr lang="en-US" i="1" dirty="0" smtClean="0"/>
              <a:t>But</a:t>
            </a:r>
            <a:r>
              <a:rPr lang="en-US" dirty="0" smtClean="0"/>
              <a:t> (difficulties encountered)</a:t>
            </a:r>
          </a:p>
          <a:p>
            <a:pPr marL="400050" lvl="1" indent="0">
              <a:buNone/>
            </a:pPr>
            <a:r>
              <a:rPr lang="en-US" i="1" dirty="0"/>
              <a:t>	</a:t>
            </a:r>
            <a:r>
              <a:rPr lang="en-US" i="1" dirty="0" smtClean="0"/>
              <a:t>So</a:t>
            </a:r>
            <a:r>
              <a:rPr lang="en-US" dirty="0" smtClean="0"/>
              <a:t> (Conclusion)</a:t>
            </a:r>
          </a:p>
          <a:p>
            <a:pPr marL="514350" indent="-514350" algn="r" rtl="1">
              <a:buAutoNum type="arabicPeriod"/>
            </a:pPr>
            <a:r>
              <a:rPr lang="ar-LB" dirty="0" smtClean="0">
                <a:latin typeface="Arial" panose="020B0604020202020204" pitchFamily="34" charset="0"/>
                <a:cs typeface="Arial" panose="020B0604020202020204" pitchFamily="34" charset="0"/>
              </a:rPr>
              <a:t>عندما تنتهي من صنع الجدول، إطلب من الطالب قرائته لك</a:t>
            </a:r>
            <a:endParaRPr lang="en-US" dirty="0" smtClean="0">
              <a:latin typeface="Arial" panose="020B0604020202020204" pitchFamily="34" charset="0"/>
              <a:cs typeface="Arial" panose="020B0604020202020204" pitchFamily="34" charset="0"/>
            </a:endParaRPr>
          </a:p>
          <a:p>
            <a:pPr marL="0" indent="0">
              <a:buNone/>
            </a:pPr>
            <a:endParaRPr lang="en-US" dirty="0" smtClean="0"/>
          </a:p>
          <a:p>
            <a:endParaRPr lang="en-US" dirty="0"/>
          </a:p>
        </p:txBody>
      </p:sp>
    </p:spTree>
    <p:extLst>
      <p:ext uri="{BB962C8B-B14F-4D97-AF65-F5344CB8AC3E}">
        <p14:creationId xmlns:p14="http://schemas.microsoft.com/office/powerpoint/2010/main" val="3185236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23672"/>
            <a:ext cx="8229600" cy="1252728"/>
          </a:xfrm>
        </p:spPr>
        <p:txBody>
          <a:bodyPr>
            <a:normAutofit fontScale="90000"/>
          </a:bodyPr>
          <a:lstStyle/>
          <a:p>
            <a:r>
              <a:rPr lang="en-US" dirty="0" smtClean="0"/>
              <a:t>Plot Relationship Chart</a:t>
            </a:r>
            <a:r>
              <a:rPr lang="ar-LB" dirty="0" smtClean="0"/>
              <a:t/>
            </a:r>
            <a:br>
              <a:rPr lang="ar-LB" dirty="0" smtClean="0"/>
            </a:br>
            <a:r>
              <a:rPr lang="ar-LB" dirty="0">
                <a:latin typeface="Arial" panose="020B0604020202020204" pitchFamily="34" charset="0"/>
                <a:cs typeface="Arial" panose="020B0604020202020204" pitchFamily="34" charset="0"/>
              </a:rPr>
              <a:t>جدول علاقة احداث </a:t>
            </a:r>
            <a:r>
              <a:rPr lang="ar-LB" dirty="0" smtClean="0">
                <a:latin typeface="Arial" panose="020B0604020202020204" pitchFamily="34" charset="0"/>
                <a:cs typeface="Arial" panose="020B0604020202020204" pitchFamily="34" charset="0"/>
              </a:rPr>
              <a:t>الرواية                        </a:t>
            </a:r>
            <a:r>
              <a:rPr lang="ar-LB" dirty="0" smtClean="0"/>
              <a:t/>
            </a:r>
            <a:br>
              <a:rPr lang="ar-LB" dirty="0" smtClean="0"/>
            </a:b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11152582"/>
              </p:ext>
            </p:extLst>
          </p:nvPr>
        </p:nvGraphicFramePr>
        <p:xfrm>
          <a:off x="1981200" y="1981200"/>
          <a:ext cx="8229600" cy="43129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533400">
                <a:tc>
                  <a:txBody>
                    <a:bodyPr/>
                    <a:lstStyle/>
                    <a:p>
                      <a:pPr algn="ctr"/>
                      <a:r>
                        <a:rPr lang="en-US" sz="2400" dirty="0" smtClean="0">
                          <a:solidFill>
                            <a:schemeClr val="tx1"/>
                          </a:solidFill>
                        </a:rPr>
                        <a:t>Somebody</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Wanted </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But </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So </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257300">
                <a:tc>
                  <a:txBody>
                    <a:bodyPr/>
                    <a:lstStyle/>
                    <a:p>
                      <a:r>
                        <a:rPr lang="en-US" sz="2200" dirty="0" smtClean="0">
                          <a:solidFill>
                            <a:schemeClr val="tx1"/>
                          </a:solidFill>
                        </a:rPr>
                        <a:t>Goldilocks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smtClean="0">
                          <a:solidFill>
                            <a:schemeClr val="tx1"/>
                          </a:solidFill>
                        </a:rPr>
                        <a:t>to see who lived in the house in the woods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smtClean="0">
                          <a:solidFill>
                            <a:schemeClr val="tx1"/>
                          </a:solidFill>
                        </a:rPr>
                        <a:t>no one was home</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smtClean="0">
                          <a:solidFill>
                            <a:schemeClr val="tx1"/>
                          </a:solidFill>
                        </a:rPr>
                        <a:t>She explored the house on her own and she tried things that belonged to the bears. She ate porridge, sat in their chairs,</a:t>
                      </a:r>
                      <a:r>
                        <a:rPr lang="en-US" sz="2200" baseline="0" dirty="0" smtClean="0">
                          <a:solidFill>
                            <a:schemeClr val="tx1"/>
                          </a:solidFill>
                        </a:rPr>
                        <a:t> and lied in their beds.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5424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About Point</a:t>
            </a:r>
            <a:r>
              <a:rPr lang="ar-LB" dirty="0" smtClean="0"/>
              <a:t> </a:t>
            </a:r>
            <a:r>
              <a:rPr lang="ar-LB" sz="4800" dirty="0">
                <a:latin typeface="Arial" panose="020B0604020202020204" pitchFamily="34" charset="0"/>
                <a:cs typeface="Arial" panose="020B0604020202020204" pitchFamily="34" charset="0"/>
              </a:rPr>
              <a:t>النقطة </a:t>
            </a:r>
            <a:r>
              <a:rPr lang="ar-LB" sz="4800" dirty="0">
                <a:latin typeface="Arial" panose="020B0604020202020204" pitchFamily="34" charset="0"/>
                <a:cs typeface="Arial" panose="020B0604020202020204" pitchFamily="34" charset="0"/>
              </a:rPr>
              <a:t>الرئيسية                </a:t>
            </a:r>
            <a:endParaRPr lang="en-US" dirty="0"/>
          </a:p>
        </p:txBody>
      </p:sp>
      <p:sp>
        <p:nvSpPr>
          <p:cNvPr id="3" name="Content Placeholder 2"/>
          <p:cNvSpPr>
            <a:spLocks noGrp="1"/>
          </p:cNvSpPr>
          <p:nvPr>
            <p:ph idx="1"/>
          </p:nvPr>
        </p:nvSpPr>
        <p:spPr/>
        <p:txBody>
          <a:bodyPr>
            <a:normAutofit/>
          </a:bodyPr>
          <a:lstStyle/>
          <a:p>
            <a:pPr marL="0" indent="0" algn="r" rtl="1">
              <a:buNone/>
            </a:pPr>
            <a:r>
              <a:rPr lang="ar-LB" dirty="0">
                <a:latin typeface="Arial" panose="020B0604020202020204" pitchFamily="34" charset="0"/>
                <a:cs typeface="Arial" panose="020B0604020202020204" pitchFamily="34" charset="0"/>
              </a:rPr>
              <a:t>المساعدة على </a:t>
            </a:r>
            <a:r>
              <a:rPr lang="ar-LB" dirty="0" smtClean="0">
                <a:latin typeface="Arial" panose="020B0604020202020204" pitchFamily="34" charset="0"/>
                <a:cs typeface="Arial" panose="020B0604020202020204" pitchFamily="34" charset="0"/>
              </a:rPr>
              <a:t>تحديد الفكرة الرئيسية في فقرة او قصة قصيرة</a:t>
            </a:r>
            <a:endParaRPr lang="ar-LB" dirty="0">
              <a:latin typeface="Arial" panose="020B0604020202020204" pitchFamily="34" charset="0"/>
              <a:cs typeface="Arial" panose="020B0604020202020204" pitchFamily="34" charset="0"/>
            </a:endParaRPr>
          </a:p>
          <a:p>
            <a:pPr marL="0" indent="0" algn="r" rtl="1">
              <a:buNone/>
            </a:pPr>
            <a:r>
              <a:rPr lang="ar-LB" dirty="0">
                <a:latin typeface="Arial" panose="020B0604020202020204" pitchFamily="34" charset="0"/>
                <a:cs typeface="Arial" panose="020B0604020202020204" pitchFamily="34" charset="0"/>
              </a:rPr>
              <a:t>إستخدم هذه الطريقة في </a:t>
            </a:r>
            <a:r>
              <a:rPr lang="ar-LB" u="sng" dirty="0">
                <a:latin typeface="Arial" panose="020B0604020202020204" pitchFamily="34" charset="0"/>
                <a:cs typeface="Arial" panose="020B0604020202020204" pitchFamily="34" charset="0"/>
              </a:rPr>
              <a:t>النصوص </a:t>
            </a:r>
            <a:r>
              <a:rPr lang="ar-LB" u="sng" dirty="0" smtClean="0">
                <a:latin typeface="Arial" panose="020B0604020202020204" pitchFamily="34" charset="0"/>
                <a:cs typeface="Arial" panose="020B0604020202020204" pitchFamily="34" charset="0"/>
              </a:rPr>
              <a:t>التفسيرية</a:t>
            </a:r>
            <a:endParaRPr lang="en-US" u="sng" dirty="0">
              <a:latin typeface="Arial" panose="020B0604020202020204" pitchFamily="34" charset="0"/>
              <a:cs typeface="Arial" panose="020B0604020202020204" pitchFamily="34" charset="0"/>
            </a:endParaRPr>
          </a:p>
          <a:p>
            <a:pPr marL="0" indent="0">
              <a:buNone/>
            </a:pPr>
            <a:endParaRPr lang="en-US" dirty="0" smtClean="0"/>
          </a:p>
          <a:p>
            <a:pPr marL="514350" indent="-514350" algn="r" rtl="1">
              <a:buFont typeface="Wingdings 2"/>
              <a:buAutoNum type="arabicPeriod"/>
            </a:pPr>
            <a:r>
              <a:rPr lang="ar-LB" dirty="0">
                <a:latin typeface="Arial" panose="020B0604020202020204" pitchFamily="34" charset="0"/>
                <a:cs typeface="Arial" panose="020B0604020202020204" pitchFamily="34" charset="0"/>
              </a:rPr>
              <a:t>يقرأ </a:t>
            </a:r>
            <a:r>
              <a:rPr lang="ar-LB" dirty="0" smtClean="0">
                <a:latin typeface="Arial" panose="020B0604020202020204" pitchFamily="34" charset="0"/>
                <a:cs typeface="Arial" panose="020B0604020202020204" pitchFamily="34" charset="0"/>
              </a:rPr>
              <a:t>الولد </a:t>
            </a:r>
            <a:r>
              <a:rPr lang="ar-LB" dirty="0">
                <a:latin typeface="Arial" panose="020B0604020202020204" pitchFamily="34" charset="0"/>
                <a:cs typeface="Arial" panose="020B0604020202020204" pitchFamily="34" charset="0"/>
              </a:rPr>
              <a:t>فقرة او قصة قصيرة</a:t>
            </a:r>
            <a:r>
              <a:rPr lang="ar-LB"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514350" indent="-514350">
              <a:buAutoNum type="arabicPeriod"/>
            </a:pPr>
            <a:endParaRPr lang="en-US" dirty="0" smtClean="0"/>
          </a:p>
          <a:p>
            <a:pPr marL="514350" indent="-514350" algn="r" rtl="1">
              <a:buAutoNum type="arabicPeriod"/>
            </a:pPr>
            <a:r>
              <a:rPr lang="ar-LB" dirty="0" smtClean="0">
                <a:latin typeface="Arial" panose="020B0604020202020204" pitchFamily="34" charset="0"/>
                <a:cs typeface="Arial" panose="020B0604020202020204" pitchFamily="34" charset="0"/>
              </a:rPr>
              <a:t>يلخص الولد الموضوع وما كتب الكاتب عنه</a:t>
            </a:r>
          </a:p>
          <a:p>
            <a:pPr marL="514350" indent="-514350" algn="r" rtl="1">
              <a:buAutoNum type="arabicPeriod"/>
            </a:pPr>
            <a:endParaRPr lang="en-US" dirty="0" smtClean="0">
              <a:latin typeface="Arial" panose="020B0604020202020204" pitchFamily="34" charset="0"/>
              <a:cs typeface="Arial" panose="020B0604020202020204" pitchFamily="34" charset="0"/>
            </a:endParaRPr>
          </a:p>
          <a:p>
            <a:pPr marL="514350" indent="-514350" algn="r" rtl="1">
              <a:buAutoNum type="arabicPeriod"/>
            </a:pPr>
            <a:r>
              <a:rPr lang="ar-LB" dirty="0" smtClean="0">
                <a:latin typeface="Arial" panose="020B0604020202020204" pitchFamily="34" charset="0"/>
                <a:cs typeface="Arial" panose="020B0604020202020204" pitchFamily="34" charset="0"/>
              </a:rPr>
              <a:t>يكتب الولد جملة تحتوي على الموضوع والنقطة الرئيسية</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224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Reading Intervention</a:t>
            </a:r>
            <a:r>
              <a:rPr lang="ar-LB" dirty="0"/>
              <a:t> </a:t>
            </a:r>
            <a:r>
              <a:rPr lang="ar-LB" dirty="0" smtClean="0">
                <a:latin typeface="Arial" panose="020B0604020202020204" pitchFamily="34" charset="0"/>
                <a:cs typeface="Arial" panose="020B0604020202020204" pitchFamily="34" charset="0"/>
              </a:rPr>
              <a:t>التوسط في القراءة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81200" y="1828805"/>
            <a:ext cx="8229600" cy="4297363"/>
          </a:xfrm>
        </p:spPr>
        <p:txBody>
          <a:bodyPr/>
          <a:lstStyle/>
          <a:p>
            <a:pPr marL="0" indent="0" algn="r">
              <a:buNone/>
            </a:pPr>
            <a:r>
              <a:rPr lang="ar-LB" sz="4400" dirty="0">
                <a:latin typeface="Arial" panose="020B0604020202020204" pitchFamily="34" charset="0"/>
                <a:cs typeface="Arial" panose="020B0604020202020204" pitchFamily="34" charset="0"/>
              </a:rPr>
              <a:t>التوسط الناجح في القراءة يتألف من عنصرين اساسيين لأنماء الطلاقة والتفكير عند القراء</a:t>
            </a:r>
            <a:endParaRPr lang="en-US" sz="4400" dirty="0">
              <a:latin typeface="Arial" panose="020B0604020202020204" pitchFamily="34" charset="0"/>
              <a:cs typeface="Arial" panose="020B0604020202020204" pitchFamily="34" charset="0"/>
            </a:endParaRPr>
          </a:p>
          <a:p>
            <a:endParaRPr lang="ar-LB" dirty="0" smtClean="0"/>
          </a:p>
          <a:p>
            <a:endParaRPr lang="en-US" dirty="0" smtClean="0"/>
          </a:p>
          <a:p>
            <a:pPr lvl="1" algn="r" rtl="1">
              <a:buFont typeface="Wingdings" panose="05000000000000000000" pitchFamily="2" charset="2"/>
              <a:buChar char="§"/>
            </a:pPr>
            <a:r>
              <a:rPr lang="ar-LB" sz="3600" dirty="0">
                <a:latin typeface="Arial" panose="020B0604020202020204" pitchFamily="34" charset="0"/>
                <a:cs typeface="Arial" panose="020B0604020202020204" pitchFamily="34" charset="0"/>
              </a:rPr>
              <a:t>التمييز بين الكلمات  </a:t>
            </a:r>
            <a:endParaRPr lang="en-US" sz="3600" dirty="0">
              <a:latin typeface="Arial" panose="020B0604020202020204" pitchFamily="34" charset="0"/>
              <a:cs typeface="Arial" panose="020B0604020202020204" pitchFamily="34" charset="0"/>
            </a:endParaRPr>
          </a:p>
          <a:p>
            <a:pPr lvl="1" algn="r" rtl="1">
              <a:buFont typeface="Wingdings" panose="05000000000000000000" pitchFamily="2" charset="2"/>
              <a:buChar char="§"/>
            </a:pPr>
            <a:r>
              <a:rPr lang="ar-LB" sz="3600" dirty="0">
                <a:latin typeface="Arial" panose="020B0604020202020204" pitchFamily="34" charset="0"/>
                <a:cs typeface="Arial" panose="020B0604020202020204" pitchFamily="34" charset="0"/>
              </a:rPr>
              <a:t>الاستيعاب والمفردات</a:t>
            </a:r>
            <a:endParaRPr lang="en-US" sz="3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30825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Point</a:t>
            </a:r>
            <a:r>
              <a:rPr lang="ar-LB" dirty="0" smtClean="0"/>
              <a:t> </a:t>
            </a:r>
            <a:r>
              <a:rPr lang="ar-LB" sz="4800" dirty="0">
                <a:latin typeface="Arial" panose="020B0604020202020204" pitchFamily="34" charset="0"/>
                <a:cs typeface="Arial" panose="020B0604020202020204" pitchFamily="34" charset="0"/>
              </a:rPr>
              <a:t>النقطة </a:t>
            </a:r>
            <a:r>
              <a:rPr lang="ar-LB" sz="4800" dirty="0">
                <a:latin typeface="Arial" panose="020B0604020202020204" pitchFamily="34" charset="0"/>
                <a:cs typeface="Arial" panose="020B0604020202020204" pitchFamily="34" charset="0"/>
              </a:rPr>
              <a:t>الرئيسية           </a:t>
            </a:r>
            <a:endParaRPr lang="en-US" dirty="0"/>
          </a:p>
        </p:txBody>
      </p:sp>
      <p:sp>
        <p:nvSpPr>
          <p:cNvPr id="5" name="Rectangle 4"/>
          <p:cNvSpPr/>
          <p:nvPr/>
        </p:nvSpPr>
        <p:spPr>
          <a:xfrm>
            <a:off x="2362200" y="1756924"/>
            <a:ext cx="7543800" cy="42628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743200" y="2549539"/>
            <a:ext cx="6858000" cy="3108543"/>
          </a:xfrm>
          <a:prstGeom prst="rect">
            <a:avLst/>
          </a:prstGeom>
          <a:noFill/>
        </p:spPr>
        <p:txBody>
          <a:bodyPr wrap="square" rtlCol="0">
            <a:spAutoFit/>
          </a:bodyPr>
          <a:lstStyle/>
          <a:p>
            <a:r>
              <a:rPr lang="ar-LB" sz="2800" b="1" dirty="0">
                <a:latin typeface="Arial" panose="020B0604020202020204" pitchFamily="34" charset="0"/>
                <a:cs typeface="Arial" panose="020B0604020202020204" pitchFamily="34" charset="0"/>
              </a:rPr>
              <a:t>الموضوع</a:t>
            </a:r>
            <a:r>
              <a:rPr lang="en-US" sz="2800" b="1" dirty="0"/>
              <a:t>: </a:t>
            </a:r>
            <a:r>
              <a:rPr lang="en-US" sz="2800" dirty="0"/>
              <a:t>Tyrannosaurus Rex</a:t>
            </a:r>
          </a:p>
          <a:p>
            <a:endParaRPr lang="en-US" sz="2800" dirty="0"/>
          </a:p>
          <a:p>
            <a:r>
              <a:rPr lang="ar-LB" sz="2800" b="1" dirty="0">
                <a:latin typeface="Arial" panose="020B0604020202020204" pitchFamily="34" charset="0"/>
                <a:cs typeface="Arial" panose="020B0604020202020204" pitchFamily="34" charset="0"/>
              </a:rPr>
              <a:t>النقطة الرئيسية</a:t>
            </a:r>
            <a:r>
              <a:rPr lang="en-US" sz="2800" b="1" dirty="0"/>
              <a:t>: </a:t>
            </a:r>
            <a:r>
              <a:rPr lang="en-US" sz="2800" dirty="0"/>
              <a:t>was a large and fearsome predator.</a:t>
            </a:r>
          </a:p>
          <a:p>
            <a:endParaRPr lang="en-US" sz="2800" dirty="0"/>
          </a:p>
          <a:p>
            <a:r>
              <a:rPr lang="ar-LB" sz="2800" b="1" dirty="0">
                <a:latin typeface="Arial" panose="020B0604020202020204" pitchFamily="34" charset="0"/>
                <a:cs typeface="Arial" panose="020B0604020202020204" pitchFamily="34" charset="0"/>
              </a:rPr>
              <a:t>الجملة</a:t>
            </a:r>
            <a:r>
              <a:rPr lang="en-US" sz="2800" b="1" dirty="0"/>
              <a:t>: </a:t>
            </a:r>
            <a:r>
              <a:rPr lang="en-US" sz="2800" dirty="0"/>
              <a:t>Tyrannosaurus </a:t>
            </a:r>
            <a:r>
              <a:rPr lang="en-US" sz="2800" dirty="0"/>
              <a:t>Rex was </a:t>
            </a:r>
            <a:r>
              <a:rPr lang="en-US" sz="2800" dirty="0"/>
              <a:t>a large and fearsome predator.</a:t>
            </a:r>
          </a:p>
        </p:txBody>
      </p:sp>
    </p:spTree>
    <p:extLst>
      <p:ext uri="{BB962C8B-B14F-4D97-AF65-F5344CB8AC3E}">
        <p14:creationId xmlns:p14="http://schemas.microsoft.com/office/powerpoint/2010/main" val="2095085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a:t>
            </a:r>
            <a:r>
              <a:rPr lang="en-US" dirty="0"/>
              <a:t>Point </a:t>
            </a:r>
            <a:r>
              <a:rPr lang="en-US" dirty="0" smtClean="0"/>
              <a:t>Notetaking</a:t>
            </a:r>
            <a:r>
              <a:rPr lang="ar-LB" dirty="0" smtClean="0"/>
              <a:t>  </a:t>
            </a:r>
            <a:br>
              <a:rPr lang="ar-LB" dirty="0" smtClean="0"/>
            </a:br>
            <a:r>
              <a:rPr lang="ar-LB" dirty="0" smtClean="0"/>
              <a:t>   </a:t>
            </a:r>
            <a:r>
              <a:rPr lang="ar-LB" dirty="0" smtClean="0">
                <a:latin typeface="Arial" panose="020B0604020202020204" pitchFamily="34" charset="0"/>
                <a:cs typeface="Arial" panose="020B0604020202020204" pitchFamily="34" charset="0"/>
              </a:rPr>
              <a:t>اخذ ملاحظات حول النقاط الرئيسية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ar-LB" dirty="0" smtClean="0"/>
              <a:t>هذه الطريقة هي توسيع لما ورد عن النقطة الرئيسية. </a:t>
            </a:r>
            <a:r>
              <a:rPr lang="ar-LB" dirty="0">
                <a:latin typeface="Arial" panose="020B0604020202020204" pitchFamily="34" charset="0"/>
                <a:cs typeface="Arial" panose="020B0604020202020204" pitchFamily="34" charset="0"/>
              </a:rPr>
              <a:t>إستخدم هذه الطريقة في </a:t>
            </a:r>
            <a:r>
              <a:rPr lang="ar-LB" u="sng" dirty="0">
                <a:latin typeface="Arial" panose="020B0604020202020204" pitchFamily="34" charset="0"/>
                <a:cs typeface="Arial" panose="020B0604020202020204" pitchFamily="34" charset="0"/>
              </a:rPr>
              <a:t>النصوص </a:t>
            </a:r>
            <a:r>
              <a:rPr lang="ar-LB" u="sng" dirty="0" smtClean="0">
                <a:latin typeface="Arial" panose="020B0604020202020204" pitchFamily="34" charset="0"/>
                <a:cs typeface="Arial" panose="020B0604020202020204" pitchFamily="34" charset="0"/>
              </a:rPr>
              <a:t>التفسيرية</a:t>
            </a:r>
          </a:p>
          <a:p>
            <a:pPr marL="0" indent="0" algn="r" rtl="1">
              <a:buNone/>
            </a:pPr>
            <a:r>
              <a:rPr lang="ar-LB" dirty="0" smtClean="0"/>
              <a:t>   </a:t>
            </a:r>
            <a:endParaRPr lang="en-US" dirty="0" smtClean="0"/>
          </a:p>
          <a:p>
            <a:pPr marL="514350" indent="-514350" algn="r" rtl="1">
              <a:buFont typeface="Wingdings 2"/>
              <a:buAutoNum type="arabicPeriod"/>
            </a:pPr>
            <a:r>
              <a:rPr lang="ar-LB" dirty="0">
                <a:latin typeface="Arial" panose="020B0604020202020204" pitchFamily="34" charset="0"/>
                <a:cs typeface="Arial" panose="020B0604020202020204" pitchFamily="34" charset="0"/>
              </a:rPr>
              <a:t>يقرأ الولد فقرة او قصة قصيرة </a:t>
            </a:r>
            <a:endParaRPr lang="en-US" dirty="0">
              <a:latin typeface="Arial" panose="020B0604020202020204" pitchFamily="34" charset="0"/>
              <a:cs typeface="Arial" panose="020B0604020202020204" pitchFamily="34" charset="0"/>
            </a:endParaRPr>
          </a:p>
          <a:p>
            <a:pPr marL="514350" indent="-514350">
              <a:buAutoNum type="arabicPeriod"/>
            </a:pPr>
            <a:endParaRPr lang="en-US" dirty="0"/>
          </a:p>
          <a:p>
            <a:pPr marL="514350" indent="-514350" algn="r" rtl="1">
              <a:buAutoNum type="arabicPeriod"/>
            </a:pPr>
            <a:r>
              <a:rPr lang="ar-LB" dirty="0">
                <a:latin typeface="Arial" panose="020B0604020202020204" pitchFamily="34" charset="0"/>
                <a:cs typeface="Arial" panose="020B0604020202020204" pitchFamily="34" charset="0"/>
              </a:rPr>
              <a:t>يلخص الولد الموضوع وما كتب الكاتب </a:t>
            </a:r>
            <a:r>
              <a:rPr lang="ar-LB" dirty="0" smtClean="0">
                <a:latin typeface="Arial" panose="020B0604020202020204" pitchFamily="34" charset="0"/>
                <a:cs typeface="Arial" panose="020B0604020202020204" pitchFamily="34" charset="0"/>
              </a:rPr>
              <a:t>عنه وعن التفاصيل المهمة</a:t>
            </a:r>
            <a:endParaRPr lang="ar-LB" dirty="0">
              <a:latin typeface="Arial" panose="020B0604020202020204" pitchFamily="34" charset="0"/>
              <a:cs typeface="Arial" panose="020B0604020202020204" pitchFamily="34" charset="0"/>
            </a:endParaRPr>
          </a:p>
          <a:p>
            <a:pPr marL="514350" indent="-514350" algn="r" rtl="1">
              <a:buAutoNum type="arabicPeriod"/>
            </a:pPr>
            <a:endParaRPr lang="en-US" dirty="0">
              <a:latin typeface="Arial" panose="020B0604020202020204" pitchFamily="34" charset="0"/>
              <a:cs typeface="Arial" panose="020B0604020202020204" pitchFamily="34" charset="0"/>
            </a:endParaRPr>
          </a:p>
          <a:p>
            <a:pPr marL="514350" indent="-514350" algn="r" rtl="1">
              <a:buAutoNum type="arabicPeriod"/>
            </a:pPr>
            <a:r>
              <a:rPr lang="ar-LB" dirty="0">
                <a:latin typeface="Arial" panose="020B0604020202020204" pitchFamily="34" charset="0"/>
                <a:cs typeface="Arial" panose="020B0604020202020204" pitchFamily="34" charset="0"/>
              </a:rPr>
              <a:t>يكتب الولد جملة تحتوي على </a:t>
            </a:r>
            <a:r>
              <a:rPr lang="ar-LB" dirty="0" smtClean="0">
                <a:latin typeface="Arial" panose="020B0604020202020204" pitchFamily="34" charset="0"/>
                <a:cs typeface="Arial" panose="020B0604020202020204" pitchFamily="34" charset="0"/>
              </a:rPr>
              <a:t>كل ما ورد</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312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Point </a:t>
            </a:r>
            <a:r>
              <a:rPr lang="en-US" dirty="0" err="1"/>
              <a:t>Notetaking</a:t>
            </a:r>
            <a:endParaRPr lang="en-US" dirty="0"/>
          </a:p>
        </p:txBody>
      </p:sp>
      <p:sp>
        <p:nvSpPr>
          <p:cNvPr id="5" name="Rectangle 4"/>
          <p:cNvSpPr/>
          <p:nvPr/>
        </p:nvSpPr>
        <p:spPr>
          <a:xfrm>
            <a:off x="2057400" y="1578581"/>
            <a:ext cx="8153400" cy="51322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09800" y="1578581"/>
            <a:ext cx="8001000" cy="5262979"/>
          </a:xfrm>
          <a:prstGeom prst="rect">
            <a:avLst/>
          </a:prstGeom>
          <a:noFill/>
        </p:spPr>
        <p:txBody>
          <a:bodyPr wrap="square" rtlCol="0">
            <a:spAutoFit/>
          </a:bodyPr>
          <a:lstStyle/>
          <a:p>
            <a:r>
              <a:rPr lang="ar-LB" sz="2400" b="1" dirty="0">
                <a:latin typeface="Arial" panose="020B0604020202020204" pitchFamily="34" charset="0"/>
                <a:cs typeface="Arial" panose="020B0604020202020204" pitchFamily="34" charset="0"/>
              </a:rPr>
              <a:t>الموضوع</a:t>
            </a:r>
            <a:r>
              <a:rPr lang="en-US" sz="2400" b="1" dirty="0"/>
              <a:t>: </a:t>
            </a:r>
            <a:r>
              <a:rPr lang="en-US" sz="2400" dirty="0"/>
              <a:t>Tyrannosaurus Rex</a:t>
            </a:r>
          </a:p>
          <a:p>
            <a:r>
              <a:rPr lang="ar-LB" sz="2400" b="1" dirty="0">
                <a:latin typeface="Arial" panose="020B0604020202020204" pitchFamily="34" charset="0"/>
                <a:cs typeface="Arial" panose="020B0604020202020204" pitchFamily="34" charset="0"/>
              </a:rPr>
              <a:t>النقطة</a:t>
            </a:r>
            <a:r>
              <a:rPr lang="en-US" sz="2400" b="1" dirty="0"/>
              <a:t>: </a:t>
            </a:r>
            <a:r>
              <a:rPr lang="en-US" sz="2400" dirty="0"/>
              <a:t>was a large and fearsome predator.</a:t>
            </a:r>
          </a:p>
          <a:p>
            <a:r>
              <a:rPr lang="ar-LB" sz="2400" b="1" dirty="0">
                <a:latin typeface="Arial" panose="020B0604020202020204" pitchFamily="34" charset="0"/>
                <a:cs typeface="Arial" panose="020B0604020202020204" pitchFamily="34" charset="0"/>
              </a:rPr>
              <a:t>التفاصيل</a:t>
            </a:r>
            <a:r>
              <a:rPr lang="en-US" sz="2400" b="1" dirty="0"/>
              <a:t>:</a:t>
            </a:r>
            <a:endParaRPr lang="en-US" sz="2400" dirty="0"/>
          </a:p>
          <a:p>
            <a:r>
              <a:rPr lang="en-US" sz="2400" dirty="0"/>
              <a:t>	1. The T-</a:t>
            </a:r>
            <a:r>
              <a:rPr lang="en-US" sz="2400" dirty="0" err="1"/>
              <a:t>rex</a:t>
            </a:r>
            <a:r>
              <a:rPr lang="en-US" sz="2400" dirty="0"/>
              <a:t> could grow up to 40 feet long and be up 	to 13 feet tall.</a:t>
            </a:r>
          </a:p>
          <a:p>
            <a:r>
              <a:rPr lang="en-US" sz="2400" dirty="0"/>
              <a:t>	2. The T-</a:t>
            </a:r>
            <a:r>
              <a:rPr lang="en-US" sz="2400" dirty="0" err="1"/>
              <a:t>rex</a:t>
            </a:r>
            <a:r>
              <a:rPr lang="en-US" sz="2400" dirty="0"/>
              <a:t> was a predator with strong jaws that had 	up to 60 teeth.</a:t>
            </a:r>
          </a:p>
          <a:p>
            <a:r>
              <a:rPr lang="en-US" sz="2400" dirty="0"/>
              <a:t>	3. The T-</a:t>
            </a:r>
            <a:r>
              <a:rPr lang="en-US" sz="2400" dirty="0" err="1"/>
              <a:t>rex</a:t>
            </a:r>
            <a:r>
              <a:rPr lang="en-US" sz="2400" dirty="0"/>
              <a:t> was a carnivore that hunted and ate 	other dinosaurs.</a:t>
            </a:r>
            <a:endParaRPr lang="en-US" sz="2400" b="1" dirty="0"/>
          </a:p>
          <a:p>
            <a:r>
              <a:rPr lang="ar-LB" sz="2400" b="1" dirty="0">
                <a:latin typeface="Arial" panose="020B0604020202020204" pitchFamily="34" charset="0"/>
                <a:cs typeface="Arial" panose="020B0604020202020204" pitchFamily="34" charset="0"/>
              </a:rPr>
              <a:t>التلخيص</a:t>
            </a:r>
            <a:r>
              <a:rPr lang="en-US" sz="2400" b="1" dirty="0"/>
              <a:t>: </a:t>
            </a:r>
            <a:r>
              <a:rPr lang="en-US" sz="2400" dirty="0"/>
              <a:t>Tyrannosaurus </a:t>
            </a:r>
            <a:r>
              <a:rPr lang="en-US" sz="2400" dirty="0"/>
              <a:t>Rex was </a:t>
            </a:r>
            <a:r>
              <a:rPr lang="en-US" sz="2400" dirty="0"/>
              <a:t>a large and fearsome </a:t>
            </a:r>
            <a:r>
              <a:rPr lang="en-US" sz="2400" dirty="0"/>
              <a:t>predator. </a:t>
            </a:r>
            <a:r>
              <a:rPr lang="en-US" sz="2400" dirty="0"/>
              <a:t>The T-</a:t>
            </a:r>
            <a:r>
              <a:rPr lang="en-US" sz="2400" dirty="0" err="1"/>
              <a:t>rex</a:t>
            </a:r>
            <a:r>
              <a:rPr lang="en-US" sz="2400" dirty="0"/>
              <a:t> could grow up to 40 feet long and be </a:t>
            </a:r>
            <a:r>
              <a:rPr lang="en-US" sz="2400" dirty="0"/>
              <a:t>up to </a:t>
            </a:r>
            <a:r>
              <a:rPr lang="en-US" sz="2400" dirty="0"/>
              <a:t>13 feet </a:t>
            </a:r>
            <a:r>
              <a:rPr lang="en-US" sz="2400" dirty="0"/>
              <a:t>tall. The </a:t>
            </a:r>
            <a:r>
              <a:rPr lang="en-US" sz="2400" dirty="0"/>
              <a:t>T-rex was a predator with strong jaws that had </a:t>
            </a:r>
            <a:r>
              <a:rPr lang="en-US" sz="2400" dirty="0"/>
              <a:t>up </a:t>
            </a:r>
            <a:r>
              <a:rPr lang="en-US" sz="2400" dirty="0"/>
              <a:t>to </a:t>
            </a:r>
            <a:r>
              <a:rPr lang="en-US" sz="2400" dirty="0"/>
              <a:t>60 teeth. The </a:t>
            </a:r>
            <a:r>
              <a:rPr lang="en-US" sz="2400" dirty="0"/>
              <a:t>T-</a:t>
            </a:r>
            <a:r>
              <a:rPr lang="en-US" sz="2400" dirty="0" err="1"/>
              <a:t>rex</a:t>
            </a:r>
            <a:r>
              <a:rPr lang="en-US" sz="2400" dirty="0"/>
              <a:t> was a carnivore that hunted and </a:t>
            </a:r>
            <a:r>
              <a:rPr lang="en-US" sz="2400" dirty="0"/>
              <a:t>ate other </a:t>
            </a:r>
            <a:r>
              <a:rPr lang="en-US" sz="2400" dirty="0"/>
              <a:t>dinosaurs.</a:t>
            </a:r>
            <a:endParaRPr lang="en-US" sz="2400" b="1" dirty="0"/>
          </a:p>
        </p:txBody>
      </p:sp>
    </p:spTree>
    <p:extLst>
      <p:ext uri="{BB962C8B-B14F-4D97-AF65-F5344CB8AC3E}">
        <p14:creationId xmlns:p14="http://schemas.microsoft.com/office/powerpoint/2010/main" val="2655288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Clues</a:t>
            </a:r>
            <a:br>
              <a:rPr lang="en-US" dirty="0" smtClean="0"/>
            </a:br>
            <a:r>
              <a:rPr lang="ar-LB" dirty="0" smtClean="0">
                <a:latin typeface="Arial" panose="020B0604020202020204" pitchFamily="34" charset="0"/>
                <a:cs typeface="Arial" panose="020B0604020202020204" pitchFamily="34" charset="0"/>
              </a:rPr>
              <a:t>المساعدات الشخصية                               </a:t>
            </a:r>
            <a:endParaRPr lang="en-US" dirty="0"/>
          </a:p>
        </p:txBody>
      </p:sp>
      <p:sp>
        <p:nvSpPr>
          <p:cNvPr id="3" name="Content Placeholder 2"/>
          <p:cNvSpPr>
            <a:spLocks noGrp="1"/>
          </p:cNvSpPr>
          <p:nvPr>
            <p:ph idx="1"/>
          </p:nvPr>
        </p:nvSpPr>
        <p:spPr/>
        <p:txBody>
          <a:bodyPr/>
          <a:lstStyle/>
          <a:p>
            <a:pPr marL="0" indent="0" algn="r" rtl="1">
              <a:buNone/>
            </a:pPr>
            <a:r>
              <a:rPr lang="ar-LB" dirty="0" smtClean="0">
                <a:latin typeface="Arial" panose="020B0604020202020204" pitchFamily="34" charset="0"/>
                <a:cs typeface="Arial" panose="020B0604020202020204" pitchFamily="34" charset="0"/>
              </a:rPr>
              <a:t>المساعدة على فهم وتذكر مفردات جديدة بواسطة ربطها باختبارات شخصية</a:t>
            </a:r>
            <a:endParaRPr lang="en-US" dirty="0" smtClean="0">
              <a:latin typeface="Arial" panose="020B0604020202020204" pitchFamily="34" charset="0"/>
              <a:cs typeface="Arial" panose="020B0604020202020204" pitchFamily="34" charset="0"/>
            </a:endParaRPr>
          </a:p>
          <a:p>
            <a:pPr marL="0" indent="0">
              <a:buNone/>
            </a:pPr>
            <a:endParaRPr lang="en-US" dirty="0"/>
          </a:p>
          <a:p>
            <a:pPr marL="514350" indent="-514350" algn="r" rtl="1">
              <a:buAutoNum type="arabicPeriod"/>
            </a:pPr>
            <a:r>
              <a:rPr lang="ar-LB" dirty="0" smtClean="0">
                <a:latin typeface="Arial" panose="020B0604020202020204" pitchFamily="34" charset="0"/>
                <a:cs typeface="Arial" panose="020B0604020202020204" pitchFamily="34" charset="0"/>
              </a:rPr>
              <a:t>يكتب الولد كلمة جديدة </a:t>
            </a:r>
            <a:r>
              <a:rPr lang="ar-LB" smtClean="0">
                <a:latin typeface="Arial" panose="020B0604020202020204" pitchFamily="34" charset="0"/>
                <a:cs typeface="Arial" panose="020B0604020202020204" pitchFamily="34" charset="0"/>
              </a:rPr>
              <a:t>على بطاقة</a:t>
            </a:r>
            <a:endParaRPr lang="en-US" dirty="0" smtClean="0">
              <a:latin typeface="Arial" panose="020B0604020202020204" pitchFamily="34" charset="0"/>
              <a:cs typeface="Arial" panose="020B0604020202020204" pitchFamily="34" charset="0"/>
            </a:endParaRPr>
          </a:p>
          <a:p>
            <a:pPr marL="514350" indent="-514350" algn="r" rtl="1">
              <a:buAutoNum type="arabicPeriod"/>
            </a:pPr>
            <a:r>
              <a:rPr lang="ar-LB" dirty="0" smtClean="0">
                <a:latin typeface="Arial" panose="020B0604020202020204" pitchFamily="34" charset="0"/>
                <a:cs typeface="Arial" panose="020B0604020202020204" pitchFamily="34" charset="0"/>
              </a:rPr>
              <a:t>يكتب او يرسم الولد ما يساعده على المعنى الجديد للكلمة</a:t>
            </a:r>
            <a:endParaRPr lang="en-US" dirty="0" smtClean="0">
              <a:latin typeface="Arial" panose="020B0604020202020204" pitchFamily="34" charset="0"/>
              <a:cs typeface="Arial" panose="020B0604020202020204" pitchFamily="34" charset="0"/>
            </a:endParaRPr>
          </a:p>
          <a:p>
            <a:pPr marL="514350" indent="-514350" algn="r" rtl="1">
              <a:buAutoNum type="arabicPeriod"/>
            </a:pPr>
            <a:r>
              <a:rPr lang="ar-LB" dirty="0" smtClean="0">
                <a:latin typeface="Arial" panose="020B0604020202020204" pitchFamily="34" charset="0"/>
                <a:cs typeface="Arial" panose="020B0604020202020204" pitchFamily="34" charset="0"/>
              </a:rPr>
              <a:t>يكتب التفسير على الجهة الثانية للبطاقة</a:t>
            </a:r>
            <a:endParaRPr lang="en-US" dirty="0" smtClean="0">
              <a:latin typeface="Arial" panose="020B0604020202020204" pitchFamily="34" charset="0"/>
              <a:cs typeface="Arial" panose="020B0604020202020204" pitchFamily="34" charset="0"/>
            </a:endParaRPr>
          </a:p>
          <a:p>
            <a:pPr marL="514350" indent="-514350">
              <a:buAutoNum type="arabicPeriod"/>
            </a:pPr>
            <a:endParaRPr lang="en-US" dirty="0"/>
          </a:p>
        </p:txBody>
      </p:sp>
    </p:spTree>
    <p:extLst>
      <p:ext uri="{BB962C8B-B14F-4D97-AF65-F5344CB8AC3E}">
        <p14:creationId xmlns:p14="http://schemas.microsoft.com/office/powerpoint/2010/main" val="3335097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Clues</a:t>
            </a:r>
            <a:r>
              <a:rPr lang="ar-LB" dirty="0" smtClean="0"/>
              <a:t/>
            </a:r>
            <a:br>
              <a:rPr lang="ar-LB" dirty="0" smtClean="0"/>
            </a:br>
            <a:r>
              <a:rPr lang="ar-LB" dirty="0">
                <a:latin typeface="Arial" panose="020B0604020202020204" pitchFamily="34" charset="0"/>
                <a:cs typeface="Arial" panose="020B0604020202020204" pitchFamily="34" charset="0"/>
              </a:rPr>
              <a:t>المساعدات </a:t>
            </a:r>
            <a:r>
              <a:rPr lang="ar-LB" dirty="0" smtClean="0">
                <a:latin typeface="Arial" panose="020B0604020202020204" pitchFamily="34" charset="0"/>
                <a:cs typeface="Arial" panose="020B0604020202020204" pitchFamily="34" charset="0"/>
              </a:rPr>
              <a:t>الشخصية                              </a:t>
            </a:r>
            <a:endParaRPr lang="en-US" dirty="0"/>
          </a:p>
        </p:txBody>
      </p:sp>
      <p:sp>
        <p:nvSpPr>
          <p:cNvPr id="5" name="Rectangle 4"/>
          <p:cNvSpPr/>
          <p:nvPr/>
        </p:nvSpPr>
        <p:spPr>
          <a:xfrm>
            <a:off x="2286000" y="2556118"/>
            <a:ext cx="35814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90800" y="2952388"/>
            <a:ext cx="3048000" cy="1569660"/>
          </a:xfrm>
          <a:prstGeom prst="rect">
            <a:avLst/>
          </a:prstGeom>
          <a:noFill/>
        </p:spPr>
        <p:txBody>
          <a:bodyPr wrap="square" rtlCol="0">
            <a:spAutoFit/>
          </a:bodyPr>
          <a:lstStyle/>
          <a:p>
            <a:r>
              <a:rPr lang="ar-LB" sz="2400" b="1" dirty="0">
                <a:latin typeface="Arial" panose="020B0604020202020204" pitchFamily="34" charset="0"/>
                <a:cs typeface="Arial" panose="020B0604020202020204" pitchFamily="34" charset="0"/>
              </a:rPr>
              <a:t>الكلمة</a:t>
            </a:r>
            <a:r>
              <a:rPr lang="en-US" sz="2400" b="1" dirty="0"/>
              <a:t>: </a:t>
            </a:r>
            <a:r>
              <a:rPr lang="en-US" sz="2400" dirty="0"/>
              <a:t>exhausted</a:t>
            </a:r>
          </a:p>
          <a:p>
            <a:endParaRPr lang="en-US" sz="2400" dirty="0"/>
          </a:p>
          <a:p>
            <a:r>
              <a:rPr lang="ar-LB" sz="2400" b="1" dirty="0">
                <a:latin typeface="Arial" panose="020B0604020202020204" pitchFamily="34" charset="0"/>
                <a:cs typeface="Arial" panose="020B0604020202020204" pitchFamily="34" charset="0"/>
              </a:rPr>
              <a:t>المساعدة</a:t>
            </a:r>
            <a:r>
              <a:rPr lang="en-US" sz="2400" b="1" dirty="0"/>
              <a:t>: </a:t>
            </a:r>
            <a:r>
              <a:rPr lang="en-US" sz="2400" dirty="0"/>
              <a:t>how I feel after a soccer game</a:t>
            </a:r>
            <a:endParaRPr lang="en-US" sz="2400" dirty="0"/>
          </a:p>
        </p:txBody>
      </p:sp>
      <p:sp>
        <p:nvSpPr>
          <p:cNvPr id="7" name="Rectangle 6"/>
          <p:cNvSpPr/>
          <p:nvPr/>
        </p:nvSpPr>
        <p:spPr>
          <a:xfrm>
            <a:off x="6400800" y="2556118"/>
            <a:ext cx="35814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667500" y="3414058"/>
            <a:ext cx="3048000" cy="461665"/>
          </a:xfrm>
          <a:prstGeom prst="rect">
            <a:avLst/>
          </a:prstGeom>
          <a:noFill/>
        </p:spPr>
        <p:txBody>
          <a:bodyPr wrap="square" rtlCol="0">
            <a:spAutoFit/>
          </a:bodyPr>
          <a:lstStyle/>
          <a:p>
            <a:r>
              <a:rPr lang="ar-LB" sz="2400" b="1" dirty="0">
                <a:latin typeface="Arial" panose="020B0604020202020204" pitchFamily="34" charset="0"/>
                <a:cs typeface="Arial" panose="020B0604020202020204" pitchFamily="34" charset="0"/>
              </a:rPr>
              <a:t>التعريف</a:t>
            </a:r>
            <a:r>
              <a:rPr lang="en-US" sz="2400" b="1" dirty="0"/>
              <a:t>: </a:t>
            </a:r>
            <a:r>
              <a:rPr lang="en-US" sz="2400" dirty="0"/>
              <a:t>very tired</a:t>
            </a:r>
            <a:endParaRPr lang="en-US" sz="2400" dirty="0"/>
          </a:p>
        </p:txBody>
      </p:sp>
      <p:sp>
        <p:nvSpPr>
          <p:cNvPr id="9" name="TextBox 8"/>
          <p:cNvSpPr txBox="1"/>
          <p:nvPr/>
        </p:nvSpPr>
        <p:spPr>
          <a:xfrm>
            <a:off x="3276604" y="5146923"/>
            <a:ext cx="1905001" cy="461665"/>
          </a:xfrm>
          <a:prstGeom prst="rect">
            <a:avLst/>
          </a:prstGeom>
          <a:noFill/>
        </p:spPr>
        <p:txBody>
          <a:bodyPr wrap="square" rtlCol="0">
            <a:spAutoFit/>
          </a:bodyPr>
          <a:lstStyle/>
          <a:p>
            <a:pPr algn="ctr"/>
            <a:r>
              <a:rPr lang="ar-LB" sz="2400" dirty="0">
                <a:latin typeface="Arial" panose="020B0604020202020204" pitchFamily="34" charset="0"/>
                <a:cs typeface="Arial" panose="020B0604020202020204" pitchFamily="34" charset="0"/>
              </a:rPr>
              <a:t>وجه البطاقة</a:t>
            </a:r>
            <a:endParaRPr lang="en-US" sz="2400" dirty="0">
              <a:latin typeface="Arial" panose="020B0604020202020204" pitchFamily="34" charset="0"/>
              <a:cs typeface="Arial" panose="020B0604020202020204" pitchFamily="34" charset="0"/>
            </a:endParaRPr>
          </a:p>
        </p:txBody>
      </p:sp>
      <p:sp>
        <p:nvSpPr>
          <p:cNvPr id="10" name="TextBox 9"/>
          <p:cNvSpPr txBox="1"/>
          <p:nvPr/>
        </p:nvSpPr>
        <p:spPr>
          <a:xfrm>
            <a:off x="7239004" y="5126141"/>
            <a:ext cx="1905001" cy="461665"/>
          </a:xfrm>
          <a:prstGeom prst="rect">
            <a:avLst/>
          </a:prstGeom>
          <a:noFill/>
        </p:spPr>
        <p:txBody>
          <a:bodyPr wrap="square" rtlCol="0">
            <a:spAutoFit/>
          </a:bodyPr>
          <a:lstStyle/>
          <a:p>
            <a:pPr algn="ctr"/>
            <a:r>
              <a:rPr lang="ar-LB" sz="2400" dirty="0">
                <a:latin typeface="Arial" panose="020B0604020202020204" pitchFamily="34" charset="0"/>
                <a:cs typeface="Arial" panose="020B0604020202020204" pitchFamily="34" charset="0"/>
              </a:rPr>
              <a:t>خلفية البطاقة</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8233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5448"/>
            <a:ext cx="8610600" cy="1252728"/>
          </a:xfrm>
        </p:spPr>
        <p:txBody>
          <a:bodyPr>
            <a:normAutofit/>
          </a:bodyPr>
          <a:lstStyle/>
          <a:p>
            <a:r>
              <a:rPr lang="en-US" sz="4000" dirty="0"/>
              <a:t>Word Recognition</a:t>
            </a:r>
            <a:r>
              <a:rPr lang="ar-LB" sz="4000" dirty="0"/>
              <a:t>  </a:t>
            </a:r>
            <a:r>
              <a:rPr lang="ar-LB" sz="4000" dirty="0">
                <a:latin typeface="Arial" panose="020B0604020202020204" pitchFamily="34" charset="0"/>
                <a:cs typeface="Arial" panose="020B0604020202020204" pitchFamily="34" charset="0"/>
              </a:rPr>
              <a:t>تمييز الكلمات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ar-LB" dirty="0" smtClean="0">
                <a:latin typeface="Arial" panose="020B0604020202020204" pitchFamily="34" charset="0"/>
                <a:cs typeface="Arial" panose="020B0604020202020204" pitchFamily="34" charset="0"/>
              </a:rPr>
              <a:t>بعض النشاطات التي تساعد على تنمية القدرة على معرفة الكلمات ولفظها</a:t>
            </a:r>
            <a:endParaRPr lang="en-US" dirty="0" smtClean="0">
              <a:latin typeface="Arial" panose="020B0604020202020204" pitchFamily="34" charset="0"/>
              <a:cs typeface="Arial" panose="020B0604020202020204" pitchFamily="34" charset="0"/>
            </a:endParaRPr>
          </a:p>
          <a:p>
            <a:pPr marL="0" indent="0">
              <a:buNone/>
            </a:pPr>
            <a:endParaRPr lang="en-US" dirty="0" smtClean="0"/>
          </a:p>
          <a:p>
            <a:pPr lvl="1">
              <a:buFont typeface="Arial" panose="020B0604020202020204" pitchFamily="34" charset="0"/>
              <a:buChar char="•"/>
            </a:pPr>
            <a:r>
              <a:rPr lang="en-US" dirty="0" smtClean="0"/>
              <a:t>Phonics</a:t>
            </a:r>
            <a:r>
              <a:rPr lang="ar-LB" dirty="0" smtClean="0"/>
              <a:t>   </a:t>
            </a:r>
            <a:r>
              <a:rPr lang="ar-LB" dirty="0" smtClean="0">
                <a:latin typeface="Arial" panose="020B0604020202020204" pitchFamily="34" charset="0"/>
                <a:cs typeface="Arial" panose="020B0604020202020204" pitchFamily="34" charset="0"/>
              </a:rPr>
              <a:t>اللفظ</a:t>
            </a:r>
            <a:r>
              <a:rPr lang="ar-LB" dirty="0" smtClean="0"/>
              <a:t>         </a:t>
            </a:r>
            <a:endParaRPr lang="en-US" dirty="0" smtClean="0"/>
          </a:p>
          <a:p>
            <a:pPr lvl="2">
              <a:buFont typeface="Calibri" panose="020F0502020204030204" pitchFamily="34" charset="0"/>
              <a:buChar char="­"/>
            </a:pPr>
            <a:r>
              <a:rPr lang="ar-LB" dirty="0" smtClean="0">
                <a:latin typeface="Arial" panose="020B0604020202020204" pitchFamily="34" charset="0"/>
                <a:cs typeface="Arial" panose="020B0604020202020204" pitchFamily="34" charset="0"/>
              </a:rPr>
              <a:t>إعزل</a:t>
            </a:r>
            <a:r>
              <a:rPr lang="en-US" dirty="0" smtClean="0"/>
              <a:t>: </a:t>
            </a:r>
            <a:r>
              <a:rPr lang="en-US" i="1" dirty="0" smtClean="0"/>
              <a:t>Make a Word</a:t>
            </a:r>
          </a:p>
          <a:p>
            <a:pPr lvl="2">
              <a:buFont typeface="Calibri" panose="020F0502020204030204" pitchFamily="34" charset="0"/>
              <a:buChar char="­"/>
            </a:pPr>
            <a:r>
              <a:rPr lang="ar-LB" dirty="0" smtClean="0">
                <a:latin typeface="Arial" panose="020B0604020202020204" pitchFamily="34" charset="0"/>
                <a:cs typeface="Arial" panose="020B0604020202020204" pitchFamily="34" charset="0"/>
              </a:rPr>
              <a:t>تمرن</a:t>
            </a:r>
            <a:r>
              <a:rPr lang="en-US" dirty="0" smtClean="0"/>
              <a:t>: </a:t>
            </a:r>
            <a:r>
              <a:rPr lang="en-US" i="1" dirty="0" smtClean="0"/>
              <a:t>Word </a:t>
            </a:r>
            <a:r>
              <a:rPr lang="en-US" i="1" dirty="0"/>
              <a:t>S</a:t>
            </a:r>
            <a:r>
              <a:rPr lang="en-US" i="1" dirty="0" smtClean="0"/>
              <a:t>ort &amp; Pick-Up</a:t>
            </a:r>
          </a:p>
          <a:p>
            <a:pPr lvl="2">
              <a:buFont typeface="Calibri" panose="020F0502020204030204" pitchFamily="34" charset="0"/>
              <a:buChar char="­"/>
            </a:pPr>
            <a:r>
              <a:rPr lang="ar-LB" dirty="0" smtClean="0">
                <a:latin typeface="Arial" panose="020B0604020202020204" pitchFamily="34" charset="0"/>
                <a:cs typeface="Arial" panose="020B0604020202020204" pitchFamily="34" charset="0"/>
              </a:rPr>
              <a:t>إكتب</a:t>
            </a:r>
            <a:r>
              <a:rPr lang="en-US" dirty="0" smtClean="0"/>
              <a:t>: </a:t>
            </a:r>
            <a:r>
              <a:rPr lang="en-US" i="1" dirty="0" smtClean="0"/>
              <a:t>Writing for Sounds</a:t>
            </a:r>
            <a:endParaRPr lang="en-US" dirty="0" smtClean="0"/>
          </a:p>
          <a:p>
            <a:pPr lvl="1">
              <a:buFont typeface="Arial" panose="020B0604020202020204" pitchFamily="34" charset="0"/>
              <a:buChar char="•"/>
            </a:pPr>
            <a:r>
              <a:rPr lang="ar-LB" dirty="0" smtClean="0">
                <a:latin typeface="Arial" panose="020B0604020202020204" pitchFamily="34" charset="0"/>
                <a:cs typeface="Arial" panose="020B0604020202020204" pitchFamily="34" charset="0"/>
              </a:rPr>
              <a:t>القراءة في مجرى النص</a:t>
            </a:r>
            <a:r>
              <a:rPr lang="en-US" dirty="0" smtClean="0"/>
              <a:t>: </a:t>
            </a:r>
            <a:r>
              <a:rPr lang="en-US" sz="2300" i="1" dirty="0"/>
              <a:t>Decodable Book with Autograph Reading</a:t>
            </a:r>
          </a:p>
          <a:p>
            <a:pPr lvl="1">
              <a:buFont typeface="Arial" panose="020B0604020202020204" pitchFamily="34" charset="0"/>
              <a:buChar char="•"/>
            </a:pPr>
            <a:r>
              <a:rPr lang="ar-LB" dirty="0" smtClean="0">
                <a:latin typeface="Arial" panose="020B0604020202020204" pitchFamily="34" charset="0"/>
                <a:cs typeface="Arial" panose="020B0604020202020204" pitchFamily="34" charset="0"/>
              </a:rPr>
              <a:t>الكلمات المعروفة</a:t>
            </a:r>
            <a:r>
              <a:rPr lang="en-US" dirty="0" smtClean="0"/>
              <a:t>: </a:t>
            </a:r>
            <a:r>
              <a:rPr lang="en-US" sz="2400" i="1" dirty="0"/>
              <a:t>Word Bank</a:t>
            </a:r>
            <a:endParaRPr lang="en-US" sz="2400" dirty="0"/>
          </a:p>
          <a:p>
            <a:pPr lvl="1">
              <a:buFont typeface="Arial" panose="020B0604020202020204" pitchFamily="34" charset="0"/>
              <a:buChar char="•"/>
            </a:pPr>
            <a:r>
              <a:rPr lang="ar-LB" dirty="0" smtClean="0">
                <a:latin typeface="Arial" panose="020B0604020202020204" pitchFamily="34" charset="0"/>
                <a:cs typeface="Arial" panose="020B0604020202020204" pitchFamily="34" charset="0"/>
              </a:rPr>
              <a:t>الطلاقة</a:t>
            </a:r>
            <a:r>
              <a:rPr lang="en-US" dirty="0" smtClean="0"/>
              <a:t>: </a:t>
            </a:r>
            <a:r>
              <a:rPr lang="en-US" sz="2400" i="1" dirty="0"/>
              <a:t>Talking Dictionary</a:t>
            </a:r>
            <a:endParaRPr lang="en-US" sz="2400" i="1" dirty="0"/>
          </a:p>
        </p:txBody>
      </p:sp>
    </p:spTree>
    <p:extLst>
      <p:ext uri="{BB962C8B-B14F-4D97-AF65-F5344CB8AC3E}">
        <p14:creationId xmlns:p14="http://schemas.microsoft.com/office/powerpoint/2010/main" val="378159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Comprehension &amp; Vocabulary</a:t>
            </a:r>
            <a:r>
              <a:rPr lang="ar-LB" dirty="0" smtClean="0"/>
              <a:t/>
            </a:r>
            <a:br>
              <a:rPr lang="ar-LB" dirty="0" smtClean="0"/>
            </a:br>
            <a:r>
              <a:rPr lang="ar-LB" dirty="0" smtClean="0">
                <a:latin typeface="Arial" panose="020B0604020202020204" pitchFamily="34" charset="0"/>
                <a:cs typeface="Arial" panose="020B0604020202020204" pitchFamily="34" charset="0"/>
              </a:rPr>
              <a:t>فهم المعنى والمفردات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ar-LB" sz="2800" dirty="0">
                <a:latin typeface="Arial" panose="020B0604020202020204" pitchFamily="34" charset="0"/>
                <a:cs typeface="Arial" panose="020B0604020202020204" pitchFamily="34" charset="0"/>
              </a:rPr>
              <a:t>بعض </a:t>
            </a:r>
            <a:r>
              <a:rPr lang="ar-LB" sz="2800" dirty="0">
                <a:latin typeface="Arial" panose="020B0604020202020204" pitchFamily="34" charset="0"/>
                <a:cs typeface="Arial" panose="020B0604020202020204" pitchFamily="34" charset="0"/>
              </a:rPr>
              <a:t>التمارين </a:t>
            </a:r>
            <a:r>
              <a:rPr lang="ar-LB" sz="2800" dirty="0">
                <a:latin typeface="Arial" panose="020B0604020202020204" pitchFamily="34" charset="0"/>
                <a:cs typeface="Arial" panose="020B0604020202020204" pitchFamily="34" charset="0"/>
              </a:rPr>
              <a:t>التي تساعد على تنمية القدرة على </a:t>
            </a:r>
            <a:r>
              <a:rPr lang="ar-LB" sz="2800" dirty="0">
                <a:latin typeface="Arial" panose="020B0604020202020204" pitchFamily="34" charset="0"/>
                <a:cs typeface="Arial" panose="020B0604020202020204" pitchFamily="34" charset="0"/>
              </a:rPr>
              <a:t>تحليل </a:t>
            </a:r>
            <a:r>
              <a:rPr lang="ar-LB" sz="2800" dirty="0">
                <a:latin typeface="Arial" panose="020B0604020202020204" pitchFamily="34" charset="0"/>
                <a:cs typeface="Arial" panose="020B0604020202020204" pitchFamily="34" charset="0"/>
              </a:rPr>
              <a:t>الكلمات </a:t>
            </a:r>
            <a:r>
              <a:rPr lang="ar-LB" sz="2800" dirty="0">
                <a:latin typeface="Arial" panose="020B0604020202020204" pitchFamily="34" charset="0"/>
                <a:cs typeface="Arial" panose="020B0604020202020204" pitchFamily="34" charset="0"/>
              </a:rPr>
              <a:t>وفهم سياق النص خلال القراءة</a:t>
            </a:r>
            <a:endParaRPr lang="en-US" sz="2800" dirty="0">
              <a:latin typeface="Arial" panose="020B0604020202020204" pitchFamily="34" charset="0"/>
              <a:cs typeface="Arial" panose="020B0604020202020204" pitchFamily="34" charset="0"/>
            </a:endParaRPr>
          </a:p>
          <a:p>
            <a:pPr marL="0" indent="0">
              <a:buNone/>
            </a:pPr>
            <a:endParaRPr lang="en-US" dirty="0" smtClean="0"/>
          </a:p>
          <a:p>
            <a:pPr lvl="1">
              <a:buFont typeface="Arial" panose="020B0604020202020204" pitchFamily="34" charset="0"/>
              <a:buChar char="•"/>
            </a:pPr>
            <a:r>
              <a:rPr lang="en-US" dirty="0" smtClean="0"/>
              <a:t>Comprehension</a:t>
            </a:r>
            <a:r>
              <a:rPr lang="ar-LB" dirty="0" smtClean="0"/>
              <a:t>  </a:t>
            </a:r>
            <a:r>
              <a:rPr lang="ar-LB" dirty="0" smtClean="0">
                <a:latin typeface="Arial" panose="020B0604020202020204" pitchFamily="34" charset="0"/>
                <a:cs typeface="Arial" panose="020B0604020202020204" pitchFamily="34" charset="0"/>
              </a:rPr>
              <a:t>فهم المعنى      </a:t>
            </a:r>
            <a:endParaRPr lang="en-US" dirty="0" smtClean="0">
              <a:latin typeface="Arial" panose="020B0604020202020204" pitchFamily="34" charset="0"/>
              <a:cs typeface="Arial" panose="020B0604020202020204" pitchFamily="34" charset="0"/>
            </a:endParaRPr>
          </a:p>
          <a:p>
            <a:pPr lvl="2">
              <a:buFont typeface="Calibri" panose="020F0502020204030204" pitchFamily="34" charset="0"/>
              <a:buChar char="­"/>
            </a:pPr>
            <a:r>
              <a:rPr lang="ar-LB" dirty="0" smtClean="0">
                <a:latin typeface="Arial" panose="020B0604020202020204" pitchFamily="34" charset="0"/>
                <a:cs typeface="Arial" panose="020B0604020202020204" pitchFamily="34" charset="0"/>
              </a:rPr>
              <a:t>النص الروائي</a:t>
            </a:r>
            <a:r>
              <a:rPr lang="en-US" dirty="0" smtClean="0"/>
              <a:t>: </a:t>
            </a:r>
            <a:r>
              <a:rPr lang="en-US" i="1" dirty="0" smtClean="0"/>
              <a:t>Plot Relationship Chart</a:t>
            </a:r>
          </a:p>
          <a:p>
            <a:pPr lvl="2">
              <a:buFont typeface="Calibri" panose="020F0502020204030204" pitchFamily="34" charset="0"/>
              <a:buChar char="­"/>
            </a:pPr>
            <a:r>
              <a:rPr lang="ar-LB" dirty="0" smtClean="0">
                <a:latin typeface="Arial" panose="020B0604020202020204" pitchFamily="34" charset="0"/>
                <a:cs typeface="Arial" panose="020B0604020202020204" pitchFamily="34" charset="0"/>
              </a:rPr>
              <a:t>النص التفسيري</a:t>
            </a:r>
            <a:r>
              <a:rPr lang="en-US" dirty="0" smtClean="0"/>
              <a:t>: </a:t>
            </a:r>
            <a:r>
              <a:rPr lang="en-US" i="1" dirty="0" smtClean="0"/>
              <a:t>About Point (Notetaking)</a:t>
            </a:r>
          </a:p>
          <a:p>
            <a:pPr lvl="1">
              <a:buFont typeface="Arial" panose="020B0604020202020204" pitchFamily="34" charset="0"/>
              <a:buChar char="•"/>
            </a:pPr>
            <a:r>
              <a:rPr lang="ar-LB" dirty="0" smtClean="0">
                <a:latin typeface="Arial" panose="020B0604020202020204" pitchFamily="34" charset="0"/>
                <a:cs typeface="Arial" panose="020B0604020202020204" pitchFamily="34" charset="0"/>
              </a:rPr>
              <a:t>المفردات</a:t>
            </a:r>
            <a:r>
              <a:rPr lang="en-US" dirty="0" smtClean="0"/>
              <a:t>: </a:t>
            </a:r>
            <a:r>
              <a:rPr lang="en-US" sz="2400" i="1" dirty="0"/>
              <a:t>Personal Clues</a:t>
            </a:r>
          </a:p>
          <a:p>
            <a:pPr marL="0" indent="0">
              <a:buNone/>
            </a:pPr>
            <a:endParaRPr lang="en-US" dirty="0"/>
          </a:p>
        </p:txBody>
      </p:sp>
    </p:spTree>
    <p:extLst>
      <p:ext uri="{BB962C8B-B14F-4D97-AF65-F5344CB8AC3E}">
        <p14:creationId xmlns:p14="http://schemas.microsoft.com/office/powerpoint/2010/main" val="3512154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Word</a:t>
            </a:r>
            <a:r>
              <a:rPr lang="ar-LB" dirty="0" smtClean="0"/>
              <a:t>  </a:t>
            </a:r>
            <a:r>
              <a:rPr lang="ar-LB" dirty="0" smtClean="0">
                <a:latin typeface="Arial" panose="020B0604020202020204" pitchFamily="34" charset="0"/>
                <a:cs typeface="Arial" panose="020B0604020202020204" pitchFamily="34" charset="0"/>
              </a:rPr>
              <a:t>ألّف كلمة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81200" y="1775196"/>
            <a:ext cx="8458200" cy="4625609"/>
          </a:xfrm>
        </p:spPr>
        <p:txBody>
          <a:bodyPr>
            <a:normAutofit/>
          </a:bodyPr>
          <a:lstStyle/>
          <a:p>
            <a:pPr marL="0" indent="0" algn="r">
              <a:buNone/>
            </a:pPr>
            <a:r>
              <a:rPr lang="ar-LB" dirty="0" smtClean="0">
                <a:latin typeface="Arial" panose="020B0604020202020204" pitchFamily="34" charset="0"/>
                <a:cs typeface="Arial" panose="020B0604020202020204" pitchFamily="34" charset="0"/>
              </a:rPr>
              <a:t>المساعدة على تمييز اصوات الحروف وتركيب الكلمات</a:t>
            </a:r>
            <a:endParaRPr lang="en-US" dirty="0" smtClean="0">
              <a:latin typeface="Arial" panose="020B0604020202020204" pitchFamily="34" charset="0"/>
              <a:cs typeface="Arial" panose="020B0604020202020204" pitchFamily="34" charset="0"/>
            </a:endParaRPr>
          </a:p>
          <a:p>
            <a:pPr marL="0" indent="0">
              <a:buNone/>
            </a:pPr>
            <a:endParaRPr lang="en-US" dirty="0" smtClean="0"/>
          </a:p>
          <a:p>
            <a:pPr marL="514350" indent="-514350" algn="r" rtl="1">
              <a:buAutoNum type="arabicPeriod"/>
            </a:pPr>
            <a:r>
              <a:rPr lang="ar-LB" sz="2800" dirty="0">
                <a:latin typeface="Arial" panose="020B0604020202020204" pitchFamily="34" charset="0"/>
                <a:cs typeface="Arial" panose="020B0604020202020204" pitchFamily="34" charset="0"/>
              </a:rPr>
              <a:t>إختر مجموعة من الكلمات المتشابهة او التي تتبع نظاماً معيناً للتهجئة</a:t>
            </a:r>
            <a:r>
              <a:rPr lang="en-US" sz="2400" dirty="0"/>
              <a:t>	(Ex) </a:t>
            </a:r>
            <a:r>
              <a:rPr lang="en-US" sz="2400" i="1" dirty="0"/>
              <a:t>-in</a:t>
            </a:r>
            <a:r>
              <a:rPr lang="en-US" sz="2400" dirty="0"/>
              <a:t>,</a:t>
            </a:r>
            <a:r>
              <a:rPr lang="en-US" sz="2400" i="1" dirty="0"/>
              <a:t> -an</a:t>
            </a:r>
            <a:r>
              <a:rPr lang="en-US" sz="2400" dirty="0"/>
              <a:t>,</a:t>
            </a:r>
            <a:r>
              <a:rPr lang="en-US" sz="2400" i="1" dirty="0"/>
              <a:t> -</a:t>
            </a:r>
            <a:r>
              <a:rPr lang="en-US" sz="2400" i="1" dirty="0" err="1"/>
              <a:t>ot</a:t>
            </a:r>
            <a:r>
              <a:rPr lang="en-US" sz="2400" dirty="0"/>
              <a:t>, etc.</a:t>
            </a:r>
          </a:p>
          <a:p>
            <a:pPr marL="514350" indent="-514350" algn="r" rtl="1">
              <a:buAutoNum type="arabicPeriod"/>
            </a:pPr>
            <a:r>
              <a:rPr lang="ar-LB" dirty="0" smtClean="0">
                <a:latin typeface="Arial" panose="020B0604020202020204" pitchFamily="34" charset="0"/>
                <a:cs typeface="Arial" panose="020B0604020202020204" pitchFamily="34" charset="0"/>
              </a:rPr>
              <a:t>ألّف قائمة من الكلمات المتشابهة</a:t>
            </a:r>
            <a:r>
              <a:rPr lang="en-US" dirty="0" smtClean="0"/>
              <a:t>.</a:t>
            </a:r>
          </a:p>
          <a:p>
            <a:pPr marL="400050" lvl="1" indent="0">
              <a:buNone/>
            </a:pPr>
            <a:r>
              <a:rPr lang="en-US" dirty="0" smtClean="0"/>
              <a:t>	</a:t>
            </a:r>
            <a:r>
              <a:rPr lang="en-US" sz="2400" dirty="0"/>
              <a:t>(Ex) </a:t>
            </a:r>
            <a:r>
              <a:rPr lang="en-US" sz="2400" i="1" dirty="0"/>
              <a:t>-in</a:t>
            </a:r>
            <a:r>
              <a:rPr lang="en-US" sz="2400" dirty="0"/>
              <a:t> family : bin, fin, pin, twin, thin, grin, chin</a:t>
            </a:r>
          </a:p>
          <a:p>
            <a:pPr marL="514350" indent="-514350" algn="r" rtl="1">
              <a:buAutoNum type="arabicPeriod"/>
            </a:pPr>
            <a:r>
              <a:rPr lang="ar-LB" dirty="0" smtClean="0">
                <a:latin typeface="Arial" panose="020B0604020202020204" pitchFamily="34" charset="0"/>
                <a:cs typeface="Arial" panose="020B0604020202020204" pitchFamily="34" charset="0"/>
              </a:rPr>
              <a:t>إعمل بطاقات للحروف الواردة في القائمة</a:t>
            </a:r>
            <a:r>
              <a:rPr lang="en-US" dirty="0" smtClean="0"/>
              <a:t>. </a:t>
            </a:r>
          </a:p>
          <a:p>
            <a:pPr marL="514350" indent="-514350" algn="r" rtl="1">
              <a:buAutoNum type="arabicPeriod"/>
            </a:pPr>
            <a:r>
              <a:rPr lang="ar-LB" dirty="0" smtClean="0">
                <a:latin typeface="Arial" panose="020B0604020202020204" pitchFamily="34" charset="0"/>
                <a:cs typeface="Arial" panose="020B0604020202020204" pitchFamily="34" charset="0"/>
              </a:rPr>
              <a:t>يركب الولد كلمات تحتوي على هذه الحروف</a:t>
            </a:r>
            <a:r>
              <a:rPr lang="en-US" dirty="0" smtClean="0"/>
              <a:t>. </a:t>
            </a:r>
            <a:endParaRPr lang="en-US" dirty="0"/>
          </a:p>
        </p:txBody>
      </p:sp>
    </p:spTree>
    <p:extLst>
      <p:ext uri="{BB962C8B-B14F-4D97-AF65-F5344CB8AC3E}">
        <p14:creationId xmlns:p14="http://schemas.microsoft.com/office/powerpoint/2010/main" val="449076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Make a Word</a:t>
            </a:r>
            <a:endParaRPr lang="en-US" dirty="0"/>
          </a:p>
        </p:txBody>
      </p:sp>
      <p:sp>
        <p:nvSpPr>
          <p:cNvPr id="5" name="Rectangle 4"/>
          <p:cNvSpPr/>
          <p:nvPr/>
        </p:nvSpPr>
        <p:spPr>
          <a:xfrm>
            <a:off x="2362200" y="2057400"/>
            <a:ext cx="7467600" cy="396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975264"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09900" y="2717517"/>
            <a:ext cx="651164" cy="584775"/>
          </a:xfrm>
          <a:prstGeom prst="rect">
            <a:avLst/>
          </a:prstGeom>
          <a:noFill/>
        </p:spPr>
        <p:txBody>
          <a:bodyPr wrap="square" rtlCol="0">
            <a:spAutoFit/>
          </a:bodyPr>
          <a:lstStyle/>
          <a:p>
            <a:pPr algn="ctr"/>
            <a:r>
              <a:rPr lang="en-US" sz="3200" b="1" dirty="0"/>
              <a:t>p</a:t>
            </a:r>
            <a:endParaRPr lang="en-US" sz="3200" b="1" dirty="0"/>
          </a:p>
        </p:txBody>
      </p:sp>
      <p:sp>
        <p:nvSpPr>
          <p:cNvPr id="8" name="Rectangle 7"/>
          <p:cNvSpPr/>
          <p:nvPr/>
        </p:nvSpPr>
        <p:spPr>
          <a:xfrm>
            <a:off x="3889664"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924300" y="2717517"/>
            <a:ext cx="651164" cy="584775"/>
          </a:xfrm>
          <a:prstGeom prst="rect">
            <a:avLst/>
          </a:prstGeom>
          <a:noFill/>
        </p:spPr>
        <p:txBody>
          <a:bodyPr wrap="square" rtlCol="0">
            <a:spAutoFit/>
          </a:bodyPr>
          <a:lstStyle/>
          <a:p>
            <a:pPr algn="ctr"/>
            <a:r>
              <a:rPr lang="en-US" sz="3200" b="1" dirty="0"/>
              <a:t>b</a:t>
            </a:r>
          </a:p>
        </p:txBody>
      </p:sp>
      <p:sp>
        <p:nvSpPr>
          <p:cNvPr id="10" name="Rectangle 9"/>
          <p:cNvSpPr/>
          <p:nvPr/>
        </p:nvSpPr>
        <p:spPr>
          <a:xfrm>
            <a:off x="4769428"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804064" y="2717517"/>
            <a:ext cx="651164" cy="584775"/>
          </a:xfrm>
          <a:prstGeom prst="rect">
            <a:avLst/>
          </a:prstGeom>
          <a:noFill/>
        </p:spPr>
        <p:txBody>
          <a:bodyPr wrap="square" rtlCol="0">
            <a:spAutoFit/>
          </a:bodyPr>
          <a:lstStyle/>
          <a:p>
            <a:pPr algn="ctr"/>
            <a:r>
              <a:rPr lang="en-US" sz="3200" b="1" dirty="0"/>
              <a:t>f</a:t>
            </a:r>
          </a:p>
        </p:txBody>
      </p:sp>
      <p:sp>
        <p:nvSpPr>
          <p:cNvPr id="12" name="Rectangle 11"/>
          <p:cNvSpPr/>
          <p:nvPr/>
        </p:nvSpPr>
        <p:spPr>
          <a:xfrm>
            <a:off x="5718464"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53100" y="2717517"/>
            <a:ext cx="651164" cy="584775"/>
          </a:xfrm>
          <a:prstGeom prst="rect">
            <a:avLst/>
          </a:prstGeom>
          <a:noFill/>
        </p:spPr>
        <p:txBody>
          <a:bodyPr wrap="square" rtlCol="0">
            <a:spAutoFit/>
          </a:bodyPr>
          <a:lstStyle/>
          <a:p>
            <a:pPr algn="ctr"/>
            <a:r>
              <a:rPr lang="en-US" sz="3200" b="1" dirty="0"/>
              <a:t>h</a:t>
            </a:r>
          </a:p>
        </p:txBody>
      </p:sp>
      <p:sp>
        <p:nvSpPr>
          <p:cNvPr id="14" name="Rectangle 13"/>
          <p:cNvSpPr/>
          <p:nvPr/>
        </p:nvSpPr>
        <p:spPr>
          <a:xfrm>
            <a:off x="6598228"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632864" y="2717517"/>
            <a:ext cx="651164" cy="584775"/>
          </a:xfrm>
          <a:prstGeom prst="rect">
            <a:avLst/>
          </a:prstGeom>
          <a:noFill/>
        </p:spPr>
        <p:txBody>
          <a:bodyPr wrap="square" rtlCol="0">
            <a:spAutoFit/>
          </a:bodyPr>
          <a:lstStyle/>
          <a:p>
            <a:pPr algn="ctr"/>
            <a:r>
              <a:rPr lang="en-US" sz="3200" b="1" dirty="0"/>
              <a:t>c</a:t>
            </a:r>
          </a:p>
        </p:txBody>
      </p:sp>
      <p:sp>
        <p:nvSpPr>
          <p:cNvPr id="18" name="Rectangle 17"/>
          <p:cNvSpPr/>
          <p:nvPr/>
        </p:nvSpPr>
        <p:spPr>
          <a:xfrm>
            <a:off x="7564582"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599218" y="2717517"/>
            <a:ext cx="651164" cy="584775"/>
          </a:xfrm>
          <a:prstGeom prst="rect">
            <a:avLst/>
          </a:prstGeom>
          <a:noFill/>
        </p:spPr>
        <p:txBody>
          <a:bodyPr wrap="square" rtlCol="0">
            <a:spAutoFit/>
          </a:bodyPr>
          <a:lstStyle/>
          <a:p>
            <a:pPr algn="ctr"/>
            <a:r>
              <a:rPr lang="en-US" sz="3200" b="1" dirty="0"/>
              <a:t>r</a:t>
            </a:r>
          </a:p>
        </p:txBody>
      </p:sp>
      <p:sp>
        <p:nvSpPr>
          <p:cNvPr id="20" name="Rectangle 19"/>
          <p:cNvSpPr/>
          <p:nvPr/>
        </p:nvSpPr>
        <p:spPr>
          <a:xfrm>
            <a:off x="8478982" y="2682876"/>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513618" y="2733393"/>
            <a:ext cx="651164" cy="584775"/>
          </a:xfrm>
          <a:prstGeom prst="rect">
            <a:avLst/>
          </a:prstGeom>
          <a:noFill/>
        </p:spPr>
        <p:txBody>
          <a:bodyPr wrap="square" rtlCol="0">
            <a:spAutoFit/>
          </a:bodyPr>
          <a:lstStyle/>
          <a:p>
            <a:pPr algn="ctr"/>
            <a:r>
              <a:rPr lang="en-US" sz="3200" b="1" dirty="0"/>
              <a:t>g</a:t>
            </a:r>
          </a:p>
        </p:txBody>
      </p:sp>
      <p:sp>
        <p:nvSpPr>
          <p:cNvPr id="22" name="Rectangle 21"/>
          <p:cNvSpPr/>
          <p:nvPr/>
        </p:nvSpPr>
        <p:spPr>
          <a:xfrm>
            <a:off x="4509655" y="4521488"/>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544291" y="4572005"/>
            <a:ext cx="651164" cy="584775"/>
          </a:xfrm>
          <a:prstGeom prst="rect">
            <a:avLst/>
          </a:prstGeom>
          <a:noFill/>
        </p:spPr>
        <p:txBody>
          <a:bodyPr wrap="square" rtlCol="0">
            <a:spAutoFit/>
          </a:bodyPr>
          <a:lstStyle/>
          <a:p>
            <a:pPr algn="ctr"/>
            <a:r>
              <a:rPr lang="en-US" sz="3200" b="1" dirty="0"/>
              <a:t>t</a:t>
            </a:r>
          </a:p>
        </p:txBody>
      </p:sp>
      <p:sp>
        <p:nvSpPr>
          <p:cNvPr id="24" name="Rectangle 23"/>
          <p:cNvSpPr/>
          <p:nvPr/>
        </p:nvSpPr>
        <p:spPr>
          <a:xfrm>
            <a:off x="5385955" y="4521487"/>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420591" y="4572004"/>
            <a:ext cx="651164" cy="584775"/>
          </a:xfrm>
          <a:prstGeom prst="rect">
            <a:avLst/>
          </a:prstGeom>
          <a:noFill/>
        </p:spPr>
        <p:txBody>
          <a:bodyPr wrap="square" rtlCol="0">
            <a:spAutoFit/>
          </a:bodyPr>
          <a:lstStyle/>
          <a:p>
            <a:pPr algn="ctr"/>
            <a:r>
              <a:rPr lang="en-US" sz="3200" b="1" dirty="0"/>
              <a:t>w</a:t>
            </a:r>
          </a:p>
        </p:txBody>
      </p:sp>
      <p:sp>
        <p:nvSpPr>
          <p:cNvPr id="26" name="Rectangle 25"/>
          <p:cNvSpPr/>
          <p:nvPr/>
        </p:nvSpPr>
        <p:spPr>
          <a:xfrm>
            <a:off x="6272646" y="4521487"/>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07282" y="4572004"/>
            <a:ext cx="651164" cy="584775"/>
          </a:xfrm>
          <a:prstGeom prst="rect">
            <a:avLst/>
          </a:prstGeom>
          <a:noFill/>
        </p:spPr>
        <p:txBody>
          <a:bodyPr wrap="square" rtlCol="0">
            <a:spAutoFit/>
          </a:bodyPr>
          <a:lstStyle/>
          <a:p>
            <a:pPr algn="ctr"/>
            <a:r>
              <a:rPr lang="en-US" sz="3200" b="1" dirty="0">
                <a:solidFill>
                  <a:srgbClr val="FF0000"/>
                </a:solidFill>
              </a:rPr>
              <a:t>i</a:t>
            </a:r>
          </a:p>
        </p:txBody>
      </p:sp>
      <p:sp>
        <p:nvSpPr>
          <p:cNvPr id="28" name="Rectangle 27"/>
          <p:cNvSpPr/>
          <p:nvPr/>
        </p:nvSpPr>
        <p:spPr>
          <a:xfrm>
            <a:off x="7221682" y="4521486"/>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256318" y="4572003"/>
            <a:ext cx="651164" cy="584775"/>
          </a:xfrm>
          <a:prstGeom prst="rect">
            <a:avLst/>
          </a:prstGeom>
          <a:noFill/>
        </p:spPr>
        <p:txBody>
          <a:bodyPr wrap="square" rtlCol="0">
            <a:spAutoFit/>
          </a:bodyPr>
          <a:lstStyle/>
          <a:p>
            <a:pPr algn="ctr"/>
            <a:r>
              <a:rPr lang="en-US" sz="3200" b="1" dirty="0"/>
              <a:t>n</a:t>
            </a:r>
            <a:endParaRPr lang="en-US" sz="3200" b="1" dirty="0"/>
          </a:p>
        </p:txBody>
      </p:sp>
    </p:spTree>
    <p:extLst>
      <p:ext uri="{BB962C8B-B14F-4D97-AF65-F5344CB8AC3E}">
        <p14:creationId xmlns:p14="http://schemas.microsoft.com/office/powerpoint/2010/main" val="4039925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Word Sort &amp; Pick-Up</a:t>
            </a:r>
            <a:r>
              <a:rPr lang="ar-LB" dirty="0" smtClean="0"/>
              <a:t/>
            </a:r>
            <a:br>
              <a:rPr lang="ar-LB" dirty="0" smtClean="0"/>
            </a:br>
            <a:r>
              <a:rPr lang="ar-LB" dirty="0" smtClean="0">
                <a:latin typeface="Arial" panose="020B0604020202020204" pitchFamily="34" charset="0"/>
                <a:cs typeface="Arial" panose="020B0604020202020204" pitchFamily="34" charset="0"/>
              </a:rPr>
              <a:t>تصنيف الكلمات والتقاط البطاقات                  </a:t>
            </a:r>
            <a:endParaRPr lang="en-US" dirty="0"/>
          </a:p>
        </p:txBody>
      </p:sp>
      <p:sp>
        <p:nvSpPr>
          <p:cNvPr id="3" name="Content Placeholder 2"/>
          <p:cNvSpPr>
            <a:spLocks noGrp="1"/>
          </p:cNvSpPr>
          <p:nvPr>
            <p:ph idx="1"/>
          </p:nvPr>
        </p:nvSpPr>
        <p:spPr>
          <a:xfrm>
            <a:off x="1828800" y="1600205"/>
            <a:ext cx="8458200" cy="4525963"/>
          </a:xfrm>
        </p:spPr>
        <p:txBody>
          <a:bodyPr>
            <a:noAutofit/>
          </a:bodyPr>
          <a:lstStyle/>
          <a:p>
            <a:pPr marL="0" indent="0" algn="r" rtl="1">
              <a:buNone/>
            </a:pPr>
            <a:r>
              <a:rPr lang="ar-LB" sz="2700" dirty="0">
                <a:latin typeface="Arial" panose="020B0604020202020204" pitchFamily="34" charset="0"/>
                <a:cs typeface="Arial" panose="020B0604020202020204" pitchFamily="34" charset="0"/>
              </a:rPr>
              <a:t>المساعدة على التمرن على قراءة الاحرف والاصوات</a:t>
            </a:r>
            <a:endParaRPr lang="en-US" sz="2700" dirty="0">
              <a:latin typeface="Arial" panose="020B0604020202020204" pitchFamily="34" charset="0"/>
              <a:cs typeface="Arial" panose="020B0604020202020204" pitchFamily="34" charset="0"/>
            </a:endParaRPr>
          </a:p>
          <a:p>
            <a:pPr marL="0" indent="0">
              <a:buNone/>
            </a:pPr>
            <a:endParaRPr lang="en-US" sz="2800" dirty="0"/>
          </a:p>
          <a:p>
            <a:pPr marL="514350" indent="-514350" algn="r" rtl="1">
              <a:buAutoNum type="arabicPeriod"/>
            </a:pPr>
            <a:r>
              <a:rPr lang="ar-LB" sz="2800" dirty="0">
                <a:latin typeface="Arial" panose="020B0604020202020204" pitchFamily="34" charset="0"/>
                <a:cs typeface="Arial" panose="020B0604020202020204" pitchFamily="34" charset="0"/>
              </a:rPr>
              <a:t>ضع الكلمات من «ألّف كلمة» على بطاقات</a:t>
            </a:r>
            <a:endParaRPr lang="en-US" sz="2800" dirty="0">
              <a:latin typeface="Arial" panose="020B0604020202020204" pitchFamily="34" charset="0"/>
              <a:cs typeface="Arial" panose="020B0604020202020204" pitchFamily="34" charset="0"/>
            </a:endParaRPr>
          </a:p>
          <a:p>
            <a:pPr marL="514350" indent="-514350" algn="r" rtl="1">
              <a:buAutoNum type="arabicPeriod"/>
            </a:pPr>
            <a:r>
              <a:rPr lang="ar-LB" sz="2800" dirty="0">
                <a:latin typeface="Arial" panose="020B0604020202020204" pitchFamily="34" charset="0"/>
                <a:cs typeface="Arial" panose="020B0604020202020204" pitchFamily="34" charset="0"/>
              </a:rPr>
              <a:t>ألّف قائمة ثانية من «كلمات مشابهة» وضعها على بطاقات</a:t>
            </a:r>
            <a:endParaRPr lang="en-US" sz="2800" dirty="0">
              <a:latin typeface="Arial" panose="020B0604020202020204" pitchFamily="34" charset="0"/>
              <a:cs typeface="Arial" panose="020B0604020202020204" pitchFamily="34" charset="0"/>
            </a:endParaRPr>
          </a:p>
          <a:p>
            <a:pPr marL="400050" lvl="1" indent="0">
              <a:buNone/>
            </a:pPr>
            <a:r>
              <a:rPr lang="en-US" sz="2400" dirty="0"/>
              <a:t>	(ex) </a:t>
            </a:r>
            <a:r>
              <a:rPr lang="en-US" sz="2400" i="1" dirty="0"/>
              <a:t>-in</a:t>
            </a:r>
            <a:r>
              <a:rPr lang="en-US" sz="2400" dirty="0"/>
              <a:t> family : bin, fin, pin, twin, thin, grin, chin</a:t>
            </a:r>
          </a:p>
          <a:p>
            <a:pPr marL="400050" lvl="1" indent="0">
              <a:buNone/>
            </a:pPr>
            <a:r>
              <a:rPr lang="en-US" sz="2400" dirty="0"/>
              <a:t>	       </a:t>
            </a:r>
            <a:r>
              <a:rPr lang="en-US" sz="2400" i="1" dirty="0"/>
              <a:t>-an</a:t>
            </a:r>
            <a:r>
              <a:rPr lang="en-US" sz="2400" dirty="0"/>
              <a:t> family : ban, fan, pan, ran, plan, man, van</a:t>
            </a:r>
          </a:p>
          <a:p>
            <a:pPr marL="514350" indent="-514350" algn="r" rtl="1">
              <a:buAutoNum type="arabicPeriod"/>
            </a:pPr>
            <a:r>
              <a:rPr lang="ar-LB" sz="2800" dirty="0">
                <a:latin typeface="Arial" panose="020B0604020202020204" pitchFamily="34" charset="0"/>
                <a:cs typeface="Arial" panose="020B0604020202020204" pitchFamily="34" charset="0"/>
              </a:rPr>
              <a:t>إجمع كل البطاقات مع بعضها وإجعل الولد يصنفها في الفئتين</a:t>
            </a:r>
            <a:endParaRPr lang="en-US" sz="2800" dirty="0">
              <a:latin typeface="Arial" panose="020B0604020202020204" pitchFamily="34" charset="0"/>
              <a:cs typeface="Arial" panose="020B0604020202020204" pitchFamily="34" charset="0"/>
            </a:endParaRPr>
          </a:p>
          <a:p>
            <a:pPr marL="514350" indent="-514350" algn="r" rtl="1">
              <a:buAutoNum type="arabicPeriod"/>
            </a:pPr>
            <a:r>
              <a:rPr lang="ar-LB" sz="2800" dirty="0">
                <a:latin typeface="Arial" panose="020B0604020202020204" pitchFamily="34" charset="0"/>
                <a:cs typeface="Arial" panose="020B0604020202020204" pitchFamily="34" charset="0"/>
              </a:rPr>
              <a:t>بعد ان يصنفها يلتقط الولد بطاقة وفي كل مرة يقراء كلمة من كل فئة.</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155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Word Sort &amp; Pick-Up</a:t>
            </a:r>
            <a:r>
              <a:rPr lang="ar-LB" dirty="0" smtClean="0"/>
              <a:t/>
            </a:r>
            <a:br>
              <a:rPr lang="ar-LB" dirty="0" smtClean="0"/>
            </a:br>
            <a:r>
              <a:rPr lang="ar-LB" dirty="0">
                <a:latin typeface="Arial" panose="020B0604020202020204" pitchFamily="34" charset="0"/>
                <a:cs typeface="Arial" panose="020B0604020202020204" pitchFamily="34" charset="0"/>
              </a:rPr>
              <a:t>تصنيف الكلمات والتقاط </a:t>
            </a:r>
            <a:r>
              <a:rPr lang="ar-LB" dirty="0" smtClean="0">
                <a:latin typeface="Arial" panose="020B0604020202020204" pitchFamily="34" charset="0"/>
                <a:cs typeface="Arial" panose="020B0604020202020204" pitchFamily="34" charset="0"/>
              </a:rPr>
              <a:t>البطاقات                  </a:t>
            </a:r>
            <a:endParaRPr lang="en-US" dirty="0"/>
          </a:p>
        </p:txBody>
      </p:sp>
      <p:sp>
        <p:nvSpPr>
          <p:cNvPr id="5" name="Rectangle 4"/>
          <p:cNvSpPr/>
          <p:nvPr/>
        </p:nvSpPr>
        <p:spPr>
          <a:xfrm>
            <a:off x="1846118" y="1905000"/>
            <a:ext cx="84582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98518" y="3111787"/>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98518" y="3162304"/>
            <a:ext cx="914400" cy="584775"/>
          </a:xfrm>
          <a:prstGeom prst="rect">
            <a:avLst/>
          </a:prstGeom>
          <a:noFill/>
        </p:spPr>
        <p:txBody>
          <a:bodyPr wrap="square" rtlCol="0">
            <a:spAutoFit/>
          </a:bodyPr>
          <a:lstStyle/>
          <a:p>
            <a:pPr algn="ctr"/>
            <a:r>
              <a:rPr lang="en-US" sz="3200" b="1" dirty="0"/>
              <a:t>-</a:t>
            </a:r>
            <a:r>
              <a:rPr lang="en-US" sz="3200" b="1" dirty="0"/>
              <a:t>in</a:t>
            </a:r>
            <a:endParaRPr lang="en-US" sz="3200" b="1" dirty="0"/>
          </a:p>
        </p:txBody>
      </p:sp>
      <p:sp>
        <p:nvSpPr>
          <p:cNvPr id="28" name="Rectangle 27"/>
          <p:cNvSpPr/>
          <p:nvPr/>
        </p:nvSpPr>
        <p:spPr>
          <a:xfrm>
            <a:off x="3065318" y="3111787"/>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065318" y="3162304"/>
            <a:ext cx="914400" cy="584775"/>
          </a:xfrm>
          <a:prstGeom prst="rect">
            <a:avLst/>
          </a:prstGeom>
          <a:noFill/>
        </p:spPr>
        <p:txBody>
          <a:bodyPr wrap="square" rtlCol="0">
            <a:spAutoFit/>
          </a:bodyPr>
          <a:lstStyle/>
          <a:p>
            <a:pPr algn="ctr"/>
            <a:r>
              <a:rPr lang="en-US" sz="3200" dirty="0"/>
              <a:t>fin</a:t>
            </a:r>
            <a:endParaRPr lang="en-US" sz="3200" dirty="0"/>
          </a:p>
        </p:txBody>
      </p:sp>
      <p:sp>
        <p:nvSpPr>
          <p:cNvPr id="36" name="Rectangle 35"/>
          <p:cNvSpPr/>
          <p:nvPr/>
        </p:nvSpPr>
        <p:spPr>
          <a:xfrm>
            <a:off x="6154882" y="3097932"/>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6154882" y="3148449"/>
            <a:ext cx="914400" cy="584775"/>
          </a:xfrm>
          <a:prstGeom prst="rect">
            <a:avLst/>
          </a:prstGeom>
          <a:noFill/>
        </p:spPr>
        <p:txBody>
          <a:bodyPr wrap="square" rtlCol="0">
            <a:spAutoFit/>
          </a:bodyPr>
          <a:lstStyle/>
          <a:p>
            <a:pPr algn="ctr"/>
            <a:r>
              <a:rPr lang="en-US" sz="3200" dirty="0"/>
              <a:t>chin</a:t>
            </a:r>
            <a:endParaRPr lang="en-US" sz="3200" dirty="0"/>
          </a:p>
        </p:txBody>
      </p:sp>
      <p:sp>
        <p:nvSpPr>
          <p:cNvPr id="38" name="Rectangle 37"/>
          <p:cNvSpPr/>
          <p:nvPr/>
        </p:nvSpPr>
        <p:spPr>
          <a:xfrm>
            <a:off x="7180118" y="3097931"/>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80118" y="3148448"/>
            <a:ext cx="914400" cy="584775"/>
          </a:xfrm>
          <a:prstGeom prst="rect">
            <a:avLst/>
          </a:prstGeom>
          <a:noFill/>
        </p:spPr>
        <p:txBody>
          <a:bodyPr wrap="square" rtlCol="0">
            <a:spAutoFit/>
          </a:bodyPr>
          <a:lstStyle/>
          <a:p>
            <a:pPr algn="ctr"/>
            <a:r>
              <a:rPr lang="en-US" sz="3200" dirty="0"/>
              <a:t>grin</a:t>
            </a:r>
            <a:endParaRPr lang="en-US" sz="3200" dirty="0"/>
          </a:p>
        </p:txBody>
      </p:sp>
      <p:sp>
        <p:nvSpPr>
          <p:cNvPr id="40" name="Rectangle 39"/>
          <p:cNvSpPr/>
          <p:nvPr/>
        </p:nvSpPr>
        <p:spPr>
          <a:xfrm>
            <a:off x="4132118" y="3111787"/>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132118" y="3162304"/>
            <a:ext cx="914400" cy="584775"/>
          </a:xfrm>
          <a:prstGeom prst="rect">
            <a:avLst/>
          </a:prstGeom>
          <a:noFill/>
        </p:spPr>
        <p:txBody>
          <a:bodyPr wrap="square" rtlCol="0">
            <a:spAutoFit/>
          </a:bodyPr>
          <a:lstStyle/>
          <a:p>
            <a:pPr algn="ctr"/>
            <a:r>
              <a:rPr lang="en-US" sz="3200" dirty="0"/>
              <a:t>b</a:t>
            </a:r>
            <a:r>
              <a:rPr lang="en-US" sz="3200" dirty="0"/>
              <a:t>in</a:t>
            </a:r>
            <a:endParaRPr lang="en-US" sz="3200" dirty="0"/>
          </a:p>
        </p:txBody>
      </p:sp>
      <p:sp>
        <p:nvSpPr>
          <p:cNvPr id="42" name="Rectangle 41"/>
          <p:cNvSpPr/>
          <p:nvPr/>
        </p:nvSpPr>
        <p:spPr>
          <a:xfrm>
            <a:off x="5157354" y="3111786"/>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157354" y="3162303"/>
            <a:ext cx="914400" cy="584775"/>
          </a:xfrm>
          <a:prstGeom prst="rect">
            <a:avLst/>
          </a:prstGeom>
          <a:noFill/>
        </p:spPr>
        <p:txBody>
          <a:bodyPr wrap="square" rtlCol="0">
            <a:spAutoFit/>
          </a:bodyPr>
          <a:lstStyle/>
          <a:p>
            <a:pPr algn="ctr"/>
            <a:r>
              <a:rPr lang="en-US" sz="3200" dirty="0"/>
              <a:t>p</a:t>
            </a:r>
            <a:r>
              <a:rPr lang="en-US" sz="3200" dirty="0"/>
              <a:t>in</a:t>
            </a:r>
            <a:endParaRPr lang="en-US" sz="3200" dirty="0"/>
          </a:p>
        </p:txBody>
      </p:sp>
      <p:sp>
        <p:nvSpPr>
          <p:cNvPr id="44" name="Rectangle 43"/>
          <p:cNvSpPr/>
          <p:nvPr/>
        </p:nvSpPr>
        <p:spPr>
          <a:xfrm>
            <a:off x="8205355" y="3076568"/>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8205355" y="3127080"/>
            <a:ext cx="914400" cy="553998"/>
          </a:xfrm>
          <a:prstGeom prst="rect">
            <a:avLst/>
          </a:prstGeom>
          <a:noFill/>
        </p:spPr>
        <p:txBody>
          <a:bodyPr wrap="square" rtlCol="0">
            <a:spAutoFit/>
          </a:bodyPr>
          <a:lstStyle/>
          <a:p>
            <a:pPr algn="ctr"/>
            <a:r>
              <a:rPr lang="en-US" sz="3000" dirty="0"/>
              <a:t>twin</a:t>
            </a:r>
            <a:endParaRPr lang="en-US" sz="3000" dirty="0"/>
          </a:p>
        </p:txBody>
      </p:sp>
      <p:sp>
        <p:nvSpPr>
          <p:cNvPr id="46" name="Rectangle 45"/>
          <p:cNvSpPr/>
          <p:nvPr/>
        </p:nvSpPr>
        <p:spPr>
          <a:xfrm>
            <a:off x="9230591" y="3076567"/>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230591" y="3127084"/>
            <a:ext cx="914400" cy="584775"/>
          </a:xfrm>
          <a:prstGeom prst="rect">
            <a:avLst/>
          </a:prstGeom>
          <a:noFill/>
        </p:spPr>
        <p:txBody>
          <a:bodyPr wrap="square" rtlCol="0">
            <a:spAutoFit/>
          </a:bodyPr>
          <a:lstStyle/>
          <a:p>
            <a:pPr algn="ctr"/>
            <a:r>
              <a:rPr lang="en-US" sz="3200" dirty="0"/>
              <a:t>thin</a:t>
            </a:r>
            <a:endParaRPr lang="en-US" sz="3200" dirty="0"/>
          </a:p>
        </p:txBody>
      </p:sp>
      <p:sp>
        <p:nvSpPr>
          <p:cNvPr id="48" name="Rectangle 47"/>
          <p:cNvSpPr/>
          <p:nvPr/>
        </p:nvSpPr>
        <p:spPr>
          <a:xfrm>
            <a:off x="1998518" y="4382944"/>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1998518" y="4433461"/>
            <a:ext cx="914400" cy="584775"/>
          </a:xfrm>
          <a:prstGeom prst="rect">
            <a:avLst/>
          </a:prstGeom>
          <a:noFill/>
        </p:spPr>
        <p:txBody>
          <a:bodyPr wrap="square" rtlCol="0">
            <a:spAutoFit/>
          </a:bodyPr>
          <a:lstStyle/>
          <a:p>
            <a:pPr algn="ctr"/>
            <a:r>
              <a:rPr lang="en-US" sz="3200" b="1" dirty="0"/>
              <a:t>-an</a:t>
            </a:r>
            <a:endParaRPr lang="en-US" sz="3200" b="1" dirty="0"/>
          </a:p>
        </p:txBody>
      </p:sp>
      <p:sp>
        <p:nvSpPr>
          <p:cNvPr id="50" name="Rectangle 49"/>
          <p:cNvSpPr/>
          <p:nvPr/>
        </p:nvSpPr>
        <p:spPr>
          <a:xfrm>
            <a:off x="3065318" y="4382944"/>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065318" y="4433461"/>
            <a:ext cx="914400" cy="584775"/>
          </a:xfrm>
          <a:prstGeom prst="rect">
            <a:avLst/>
          </a:prstGeom>
          <a:noFill/>
        </p:spPr>
        <p:txBody>
          <a:bodyPr wrap="square" rtlCol="0">
            <a:spAutoFit/>
          </a:bodyPr>
          <a:lstStyle/>
          <a:p>
            <a:pPr algn="ctr"/>
            <a:r>
              <a:rPr lang="en-US" sz="3200" dirty="0"/>
              <a:t>fan</a:t>
            </a:r>
            <a:endParaRPr lang="en-US" sz="3200" dirty="0"/>
          </a:p>
        </p:txBody>
      </p:sp>
      <p:sp>
        <p:nvSpPr>
          <p:cNvPr id="52" name="Rectangle 51"/>
          <p:cNvSpPr/>
          <p:nvPr/>
        </p:nvSpPr>
        <p:spPr>
          <a:xfrm>
            <a:off x="6154882" y="4369089"/>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6154882" y="4419606"/>
            <a:ext cx="914400" cy="584775"/>
          </a:xfrm>
          <a:prstGeom prst="rect">
            <a:avLst/>
          </a:prstGeom>
          <a:noFill/>
        </p:spPr>
        <p:txBody>
          <a:bodyPr wrap="square" rtlCol="0">
            <a:spAutoFit/>
          </a:bodyPr>
          <a:lstStyle/>
          <a:p>
            <a:pPr algn="ctr"/>
            <a:r>
              <a:rPr lang="en-US" sz="3200" dirty="0"/>
              <a:t>pan</a:t>
            </a:r>
            <a:endParaRPr lang="en-US" sz="3200" dirty="0"/>
          </a:p>
        </p:txBody>
      </p:sp>
      <p:sp>
        <p:nvSpPr>
          <p:cNvPr id="54" name="Rectangle 53"/>
          <p:cNvSpPr/>
          <p:nvPr/>
        </p:nvSpPr>
        <p:spPr>
          <a:xfrm>
            <a:off x="7180118" y="4369088"/>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180118" y="4419600"/>
            <a:ext cx="914400" cy="553998"/>
          </a:xfrm>
          <a:prstGeom prst="rect">
            <a:avLst/>
          </a:prstGeom>
          <a:noFill/>
        </p:spPr>
        <p:txBody>
          <a:bodyPr wrap="square" rtlCol="0">
            <a:spAutoFit/>
          </a:bodyPr>
          <a:lstStyle/>
          <a:p>
            <a:pPr algn="ctr"/>
            <a:r>
              <a:rPr lang="en-US" sz="3000" dirty="0"/>
              <a:t>man</a:t>
            </a:r>
            <a:endParaRPr lang="en-US" sz="3000" dirty="0"/>
          </a:p>
        </p:txBody>
      </p:sp>
      <p:sp>
        <p:nvSpPr>
          <p:cNvPr id="56" name="Rectangle 55"/>
          <p:cNvSpPr/>
          <p:nvPr/>
        </p:nvSpPr>
        <p:spPr>
          <a:xfrm>
            <a:off x="4132118" y="4382944"/>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4132118" y="4433461"/>
            <a:ext cx="914400" cy="584775"/>
          </a:xfrm>
          <a:prstGeom prst="rect">
            <a:avLst/>
          </a:prstGeom>
          <a:noFill/>
        </p:spPr>
        <p:txBody>
          <a:bodyPr wrap="square" rtlCol="0">
            <a:spAutoFit/>
          </a:bodyPr>
          <a:lstStyle/>
          <a:p>
            <a:pPr algn="ctr"/>
            <a:r>
              <a:rPr lang="en-US" sz="3200" dirty="0"/>
              <a:t>ban</a:t>
            </a:r>
            <a:endParaRPr lang="en-US" sz="3200" dirty="0"/>
          </a:p>
        </p:txBody>
      </p:sp>
      <p:sp>
        <p:nvSpPr>
          <p:cNvPr id="58" name="Rectangle 57"/>
          <p:cNvSpPr/>
          <p:nvPr/>
        </p:nvSpPr>
        <p:spPr>
          <a:xfrm>
            <a:off x="5157354" y="4382943"/>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157354" y="4433460"/>
            <a:ext cx="914400" cy="584775"/>
          </a:xfrm>
          <a:prstGeom prst="rect">
            <a:avLst/>
          </a:prstGeom>
          <a:noFill/>
        </p:spPr>
        <p:txBody>
          <a:bodyPr wrap="square" rtlCol="0">
            <a:spAutoFit/>
          </a:bodyPr>
          <a:lstStyle/>
          <a:p>
            <a:pPr algn="ctr"/>
            <a:r>
              <a:rPr lang="en-US" sz="3200" dirty="0"/>
              <a:t>ran</a:t>
            </a:r>
            <a:endParaRPr lang="en-US" sz="3200" dirty="0"/>
          </a:p>
        </p:txBody>
      </p:sp>
      <p:sp>
        <p:nvSpPr>
          <p:cNvPr id="60" name="Rectangle 59"/>
          <p:cNvSpPr/>
          <p:nvPr/>
        </p:nvSpPr>
        <p:spPr>
          <a:xfrm>
            <a:off x="8205355" y="4347725"/>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8205355" y="4398242"/>
            <a:ext cx="914400" cy="584775"/>
          </a:xfrm>
          <a:prstGeom prst="rect">
            <a:avLst/>
          </a:prstGeom>
          <a:noFill/>
        </p:spPr>
        <p:txBody>
          <a:bodyPr wrap="square" rtlCol="0">
            <a:spAutoFit/>
          </a:bodyPr>
          <a:lstStyle/>
          <a:p>
            <a:pPr algn="ctr"/>
            <a:r>
              <a:rPr lang="en-US" sz="3200" dirty="0"/>
              <a:t>van</a:t>
            </a:r>
            <a:endParaRPr lang="en-US" sz="3200" dirty="0"/>
          </a:p>
        </p:txBody>
      </p:sp>
      <p:sp>
        <p:nvSpPr>
          <p:cNvPr id="62" name="Rectangle 61"/>
          <p:cNvSpPr/>
          <p:nvPr/>
        </p:nvSpPr>
        <p:spPr>
          <a:xfrm>
            <a:off x="9230591" y="4347724"/>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9230591" y="4398236"/>
            <a:ext cx="914400" cy="553998"/>
          </a:xfrm>
          <a:prstGeom prst="rect">
            <a:avLst/>
          </a:prstGeom>
          <a:noFill/>
        </p:spPr>
        <p:txBody>
          <a:bodyPr wrap="square" rtlCol="0">
            <a:spAutoFit/>
          </a:bodyPr>
          <a:lstStyle/>
          <a:p>
            <a:pPr algn="ctr"/>
            <a:r>
              <a:rPr lang="en-US" sz="3000" dirty="0"/>
              <a:t>plan</a:t>
            </a:r>
            <a:endParaRPr lang="en-US" sz="3000" dirty="0"/>
          </a:p>
        </p:txBody>
      </p:sp>
    </p:spTree>
    <p:extLst>
      <p:ext uri="{BB962C8B-B14F-4D97-AF65-F5344CB8AC3E}">
        <p14:creationId xmlns:p14="http://schemas.microsoft.com/office/powerpoint/2010/main" val="405230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for Sounds</a:t>
            </a:r>
            <a:r>
              <a:rPr lang="ar-LB" dirty="0" smtClean="0"/>
              <a:t/>
            </a:r>
            <a:br>
              <a:rPr lang="ar-LB" dirty="0" smtClean="0"/>
            </a:br>
            <a:r>
              <a:rPr lang="ar-LB" dirty="0" smtClean="0">
                <a:latin typeface="Arial" panose="020B0604020202020204" pitchFamily="34" charset="0"/>
                <a:cs typeface="Arial" panose="020B0604020202020204" pitchFamily="34" charset="0"/>
              </a:rPr>
              <a:t>الكتابة حسب الصوت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28800" y="1600205"/>
            <a:ext cx="8686800" cy="4525963"/>
          </a:xfrm>
        </p:spPr>
        <p:txBody>
          <a:bodyPr>
            <a:normAutofit/>
          </a:bodyPr>
          <a:lstStyle/>
          <a:p>
            <a:pPr marL="0" indent="0" algn="r" rtl="1">
              <a:buNone/>
            </a:pPr>
            <a:r>
              <a:rPr lang="ar-LB" dirty="0" smtClean="0">
                <a:latin typeface="Arial" panose="020B0604020202020204" pitchFamily="34" charset="0"/>
                <a:cs typeface="Arial" panose="020B0604020202020204" pitchFamily="34" charset="0"/>
              </a:rPr>
              <a:t>المساعدة على تطبيق معرفة اللفظ على الكتابة</a:t>
            </a:r>
            <a:endParaRPr lang="en-US" dirty="0" smtClean="0">
              <a:latin typeface="Arial" panose="020B0604020202020204" pitchFamily="34" charset="0"/>
              <a:cs typeface="Arial" panose="020B0604020202020204" pitchFamily="34" charset="0"/>
            </a:endParaRPr>
          </a:p>
          <a:p>
            <a:pPr marL="0" indent="0">
              <a:buNone/>
            </a:pPr>
            <a:endParaRPr lang="en-US" dirty="0" smtClean="0"/>
          </a:p>
          <a:p>
            <a:pPr marL="514350" indent="-514350" algn="r" rtl="1">
              <a:buAutoNum type="arabicPeriod"/>
            </a:pPr>
            <a:r>
              <a:rPr lang="ar-LB" dirty="0" smtClean="0">
                <a:latin typeface="Arial" panose="020B0604020202020204" pitchFamily="34" charset="0"/>
                <a:cs typeface="Arial" panose="020B0604020202020204" pitchFamily="34" charset="0"/>
              </a:rPr>
              <a:t>اختر 6-8 كلمات من التمارين السابقة</a:t>
            </a:r>
            <a:endParaRPr lang="en-US" dirty="0" smtClean="0">
              <a:latin typeface="Arial" panose="020B0604020202020204" pitchFamily="34" charset="0"/>
              <a:cs typeface="Arial" panose="020B0604020202020204" pitchFamily="34" charset="0"/>
            </a:endParaRPr>
          </a:p>
          <a:p>
            <a:pPr marL="514350" indent="-514350" algn="r" rtl="1">
              <a:buAutoNum type="arabicPeriod"/>
            </a:pPr>
            <a:r>
              <a:rPr lang="ar-LB" dirty="0" smtClean="0">
                <a:latin typeface="Arial" panose="020B0604020202020204" pitchFamily="34" charset="0"/>
                <a:cs typeface="Arial" panose="020B0604020202020204" pitchFamily="34" charset="0"/>
              </a:rPr>
              <a:t>يسمع الولد الكلمة ويكتبها</a:t>
            </a:r>
            <a:endParaRPr lang="en-US" dirty="0" smtClean="0">
              <a:latin typeface="Arial" panose="020B0604020202020204" pitchFamily="34" charset="0"/>
              <a:cs typeface="Arial" panose="020B0604020202020204" pitchFamily="34" charset="0"/>
            </a:endParaRPr>
          </a:p>
          <a:p>
            <a:pPr marL="514350" indent="-514350" algn="r" rtl="1">
              <a:buFont typeface="Arial" panose="020B0604020202020204" pitchFamily="34" charset="0"/>
              <a:buAutoNum type="arabicPeriod"/>
            </a:pPr>
            <a:r>
              <a:rPr lang="ar-LB" dirty="0" smtClean="0">
                <a:latin typeface="Arial" panose="020B0604020202020204" pitchFamily="34" charset="0"/>
                <a:cs typeface="Arial" panose="020B0604020202020204" pitchFamily="34" charset="0"/>
              </a:rPr>
              <a:t>يقراء الولد الكلمة مع تمديد الصوت</a:t>
            </a:r>
            <a:endParaRPr lang="en-US" dirty="0" smtClean="0">
              <a:latin typeface="Arial" panose="020B0604020202020204" pitchFamily="34" charset="0"/>
              <a:cs typeface="Arial" panose="020B0604020202020204" pitchFamily="34" charset="0"/>
            </a:endParaRPr>
          </a:p>
          <a:p>
            <a:pPr marL="514350" indent="-514350" algn="r" rtl="1">
              <a:buFont typeface="Arial" panose="020B0604020202020204" pitchFamily="34" charset="0"/>
              <a:buAutoNum type="arabicPeriod"/>
            </a:pPr>
            <a:r>
              <a:rPr lang="ar-LB" dirty="0" smtClean="0">
                <a:latin typeface="Arial" panose="020B0604020202020204" pitchFamily="34" charset="0"/>
                <a:cs typeface="Arial" panose="020B0604020202020204" pitchFamily="34" charset="0"/>
              </a:rPr>
              <a:t>زد كلمات تحتوي على نفس نمط التهجئة</a:t>
            </a:r>
            <a:endParaRPr lang="en-US" dirty="0" smtClean="0">
              <a:latin typeface="Arial" panose="020B0604020202020204" pitchFamily="34" charset="0"/>
              <a:cs typeface="Arial" panose="020B0604020202020204" pitchFamily="34" charset="0"/>
            </a:endParaRPr>
          </a:p>
          <a:p>
            <a:pPr marL="514350" indent="-514350">
              <a:buAutoNum type="arabicPeriod"/>
            </a:pPr>
            <a:endParaRPr lang="en-US" dirty="0"/>
          </a:p>
        </p:txBody>
      </p:sp>
    </p:spTree>
    <p:extLst>
      <p:ext uri="{BB962C8B-B14F-4D97-AF65-F5344CB8AC3E}">
        <p14:creationId xmlns:p14="http://schemas.microsoft.com/office/powerpoint/2010/main" val="3765677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4718</TotalTime>
  <Words>819</Words>
  <Application>Microsoft Macintosh PowerPoint</Application>
  <PresentationFormat>Widescreen</PresentationFormat>
  <Paragraphs>193</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Bookman Old Style</vt:lpstr>
      <vt:lpstr>Calibri</vt:lpstr>
      <vt:lpstr>Corbel</vt:lpstr>
      <vt:lpstr>MV Boli</vt:lpstr>
      <vt:lpstr>Tahoma</vt:lpstr>
      <vt:lpstr>Wingdings</vt:lpstr>
      <vt:lpstr>Wingdings 2</vt:lpstr>
      <vt:lpstr>Wingdings 3</vt:lpstr>
      <vt:lpstr>Module</vt:lpstr>
      <vt:lpstr>Helping Your Child Succeed  in Reading and Writing</vt:lpstr>
      <vt:lpstr>Reading Intervention التوسط في القراءة     </vt:lpstr>
      <vt:lpstr>Word Recognition  تمييز الكلمات              </vt:lpstr>
      <vt:lpstr>Comprehension &amp; Vocabulary فهم المعنى والمفردات                              </vt:lpstr>
      <vt:lpstr>Make a Word  ألّف كلمة                 </vt:lpstr>
      <vt:lpstr>Make a Word</vt:lpstr>
      <vt:lpstr>Word Sort &amp; Pick-Up تصنيف الكلمات والتقاط البطاقات                  </vt:lpstr>
      <vt:lpstr>Word Sort &amp; Pick-Up تصنيف الكلمات والتقاط البطاقات                  </vt:lpstr>
      <vt:lpstr>Writing for Sounds الكتابة حسب الصوت                               </vt:lpstr>
      <vt:lpstr>Writing for Sounds</vt:lpstr>
      <vt:lpstr>Decodable Book with Autograph Reading كتاب تحليل وقراءة للآخرين                                   </vt:lpstr>
      <vt:lpstr>Decodable Book with Autograph Reading كتاب تحليل وقراءة للاخرين                                    </vt:lpstr>
      <vt:lpstr>Word Bank بنك الكلمات                   </vt:lpstr>
      <vt:lpstr>Word Bank</vt:lpstr>
      <vt:lpstr>Talking Dictionary القاموس الشفهي                                   </vt:lpstr>
      <vt:lpstr>Talking Dictionary</vt:lpstr>
      <vt:lpstr>Plot Relationship Chart جدول علاقة احداث الرواية                        </vt:lpstr>
      <vt:lpstr>Plot Relationship Chart جدول علاقة احداث الرواية                         </vt:lpstr>
      <vt:lpstr>About Point النقطة الرئيسية                </vt:lpstr>
      <vt:lpstr>About Point النقطة الرئيسية           </vt:lpstr>
      <vt:lpstr>About Point Notetaking      اخذ ملاحظات حول النقاط الرئيسية             </vt:lpstr>
      <vt:lpstr>About Point Notetaking</vt:lpstr>
      <vt:lpstr>Personal Clues المساعدات الشخصية                               </vt:lpstr>
      <vt:lpstr>Personal Clues المساعدات الشخصية                              </vt:lpstr>
    </vt:vector>
  </TitlesOfParts>
  <Company>Bedford Public Schools</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Your Child Succeed  in Reading and Writing</dc:title>
  <dc:creator>Annabel Chang</dc:creator>
  <cp:lastModifiedBy>Joshua Spieles</cp:lastModifiedBy>
  <cp:revision>77</cp:revision>
  <dcterms:created xsi:type="dcterms:W3CDTF">2014-08-09T16:18:05Z</dcterms:created>
  <dcterms:modified xsi:type="dcterms:W3CDTF">2016-07-27T13:43:07Z</dcterms:modified>
</cp:coreProperties>
</file>