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85" r:id="rId3"/>
    <p:sldId id="286" r:id="rId4"/>
    <p:sldId id="287" r:id="rId5"/>
    <p:sldId id="261" r:id="rId6"/>
    <p:sldId id="282" r:id="rId7"/>
    <p:sldId id="263" r:id="rId8"/>
    <p:sldId id="283" r:id="rId9"/>
    <p:sldId id="288" r:id="rId10"/>
    <p:sldId id="266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75" r:id="rId19"/>
    <p:sldId id="296" r:id="rId20"/>
    <p:sldId id="277" r:id="rId21"/>
    <p:sldId id="297" r:id="rId22"/>
    <p:sldId id="280" r:id="rId23"/>
    <p:sldId id="298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9" autoAdjust="0"/>
    <p:restoredTop sz="94682"/>
  </p:normalViewPr>
  <p:slideViewPr>
    <p:cSldViewPr>
      <p:cViewPr>
        <p:scale>
          <a:sx n="76" d="100"/>
          <a:sy n="76" d="100"/>
        </p:scale>
        <p:origin x="1952" y="1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/>
              <a:t>leídas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r>
              <a:rPr lang="en-US" dirty="0"/>
              <a:t>
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Palabras leídas correctamente
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Primera vez</c:v>
                </c:pt>
                <c:pt idx="1">
                  <c:v>Segunda vez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125.0</c:v>
                </c:pt>
                <c:pt idx="1">
                  <c:v>139.0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3433328"/>
        <c:axId val="-2071842912"/>
      </c:barChart>
      <c:catAx>
        <c:axId val="-211343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71842912"/>
        <c:crosses val="autoZero"/>
        <c:auto val="1"/>
        <c:lblAlgn val="ctr"/>
        <c:lblOffset val="100"/>
        <c:noMultiLvlLbl val="0"/>
      </c:catAx>
      <c:valAx>
        <c:axId val="-207184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343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11861-FD3C-437F-985D-76B2961D7D14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856FE-9836-4738-92F0-5CEC49C79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56FE-9836-4738-92F0-5CEC49C796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C6715E-6EC4-4F7B-97A6-2FF704A732D1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hinkedu.com/interactive-Spanish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1"/>
            <a:ext cx="7772400" cy="1927225"/>
          </a:xfrm>
        </p:spPr>
        <p:txBody>
          <a:bodyPr>
            <a:noAutofit/>
          </a:bodyPr>
          <a:lstStyle/>
          <a:p>
            <a:pPr algn="ctr"/>
            <a:r>
              <a:rPr lang="es-ES" sz="4000" dirty="0">
                <a:latin typeface="Bookman Old Style" panose="02050604050505020204" pitchFamily="18" charset="0"/>
              </a:rPr>
              <a:t>Cómo ayudar a su hijo </a:t>
            </a:r>
            <a:r>
              <a:rPr lang="es-ES" sz="4000" dirty="0">
                <a:latin typeface="Bookman Old Style" panose="02050604050505020204" pitchFamily="18" charset="0"/>
              </a:rPr>
              <a:t/>
            </a:r>
            <a:br>
              <a:rPr lang="es-ES" sz="4000" dirty="0">
                <a:latin typeface="Bookman Old Style" panose="02050604050505020204" pitchFamily="18" charset="0"/>
              </a:rPr>
            </a:br>
            <a:r>
              <a:rPr lang="es-ES" sz="4000" dirty="0">
                <a:latin typeface="Bookman Old Style" panose="02050604050505020204" pitchFamily="18" charset="0"/>
              </a:rPr>
              <a:t>a </a:t>
            </a:r>
            <a:r>
              <a:rPr lang="es-ES" sz="4000" dirty="0">
                <a:latin typeface="Bookman Old Style" panose="02050604050505020204" pitchFamily="18" charset="0"/>
              </a:rPr>
              <a:t>tener éxito </a:t>
            </a:r>
            <a:br>
              <a:rPr lang="es-ES" sz="4000" dirty="0">
                <a:latin typeface="Bookman Old Style" panose="02050604050505020204" pitchFamily="18" charset="0"/>
              </a:rPr>
            </a:br>
            <a:r>
              <a:rPr lang="es-ES" sz="4000" dirty="0">
                <a:latin typeface="Bookman Old Style" panose="02050604050505020204" pitchFamily="18" charset="0"/>
              </a:rPr>
              <a:t>a leer y escribir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058" y="5486400"/>
            <a:ext cx="41910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err="1"/>
              <a:t>Guía</a:t>
            </a:r>
            <a:r>
              <a:rPr lang="en-US" sz="2800" dirty="0"/>
              <a:t> para padres </a:t>
            </a:r>
            <a:r>
              <a:rPr lang="es-ES" sz="2800" dirty="0"/>
              <a:t>de </a:t>
            </a:r>
            <a:r>
              <a:rPr lang="en-US" sz="2800" dirty="0" err="1"/>
              <a:t>niños</a:t>
            </a:r>
            <a:r>
              <a:rPr lang="en-US" sz="2800" dirty="0"/>
              <a:t> </a:t>
            </a:r>
          </a:p>
          <a:p>
            <a:pPr algn="ctr"/>
            <a:r>
              <a:rPr lang="en-US" sz="2800" dirty="0"/>
              <a:t>e</a:t>
            </a:r>
            <a:r>
              <a:rPr lang="en-US" sz="2800" dirty="0"/>
              <a:t>n </a:t>
            </a:r>
            <a:r>
              <a:rPr lang="en-US" sz="2800" dirty="0" err="1"/>
              <a:t>tercer</a:t>
            </a:r>
            <a:r>
              <a:rPr lang="en-US" sz="2800" dirty="0"/>
              <a:t> </a:t>
            </a:r>
            <a:r>
              <a:rPr lang="en-US" sz="2800" dirty="0"/>
              <a:t>a </a:t>
            </a:r>
            <a:r>
              <a:rPr lang="en-US" sz="2800" dirty="0" err="1"/>
              <a:t>doceno</a:t>
            </a:r>
            <a:r>
              <a:rPr lang="en-US" sz="2800" dirty="0"/>
              <a:t> </a:t>
            </a:r>
            <a:r>
              <a:rPr lang="en-US" sz="2800" dirty="0" err="1"/>
              <a:t>grado</a:t>
            </a:r>
            <a:endParaRPr lang="en-US" sz="2800" b="1" dirty="0"/>
          </a:p>
        </p:txBody>
      </p:sp>
      <p:sp>
        <p:nvSpPr>
          <p:cNvPr id="5" name="AutoShape 2" descr="Displaying photo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87167"/>
            <a:ext cx="4267200" cy="238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5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209800" y="30480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098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09800" y="27432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1756924"/>
            <a:ext cx="78486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27570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space	</a:t>
            </a: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 face   grace</a:t>
            </a:r>
            <a:r>
              <a:rPr lang="en-US" sz="3200" dirty="0"/>
              <a:t>	</a:t>
            </a:r>
            <a:endParaRPr lang="en-US" sz="32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209800" y="40386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4343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9800" y="3733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09800" y="50292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09800" y="53340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09800" y="4724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71800" y="37476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graceful	  unlace    </a:t>
            </a:r>
            <a:r>
              <a:rPr lang="en-US" sz="3200" dirty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0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/>
              <a:t>Decodable Book con Autograph Reading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Ayuda a usar la pauta ortográfica en el contexto de un cuento y practicar a leer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Se encuentran los cuentos que enfatizan varias pautas ortográficas aquí...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www.UThinkedu.com/interactive-Spanish</a:t>
            </a:r>
            <a:r>
              <a:rPr lang="en-US" dirty="0" smtClean="0"/>
              <a:t>  </a:t>
            </a:r>
          </a:p>
          <a:p>
            <a:pPr marL="514350" indent="-514350">
              <a:buAutoNum type="arabicPeriod"/>
            </a:pPr>
            <a:r>
              <a:rPr lang="es-ES" dirty="0"/>
              <a:t>Su hijo lee para varias personas un cuento. Cada persona firma su nombre.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/>
              <a:t>Decodable Book con Autograph Reading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22098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324601" y="1625381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Autograph Reading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Nombre</a:t>
            </a:r>
            <a:r>
              <a:rPr lang="en-US" sz="1800" dirty="0"/>
              <a:t>:_____________________</a:t>
            </a:r>
          </a:p>
          <a:p>
            <a:pPr marL="0" indent="0">
              <a:buNone/>
            </a:pPr>
            <a:r>
              <a:rPr lang="en-US" sz="1800" dirty="0" err="1"/>
              <a:t>T</a:t>
            </a:r>
            <a:r>
              <a:rPr lang="en-US" sz="1800" dirty="0" err="1"/>
              <a:t>ítulo</a:t>
            </a:r>
            <a:r>
              <a:rPr lang="en-US" sz="1800" dirty="0"/>
              <a:t>:_______________________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/>
              <a:t>Lea un cuento </a:t>
            </a:r>
            <a:r>
              <a:rPr lang="es-ES" sz="1800" dirty="0"/>
              <a:t>a</a:t>
            </a:r>
            <a:r>
              <a:rPr lang="es-ES" sz="1800" dirty="0"/>
              <a:t> cinco personas y </a:t>
            </a:r>
            <a:r>
              <a:rPr lang="es-ES" sz="1800" dirty="0"/>
              <a:t>pídale a </a:t>
            </a:r>
            <a:r>
              <a:rPr lang="es-ES" sz="1800" dirty="0"/>
              <a:t>cada </a:t>
            </a:r>
            <a:r>
              <a:rPr lang="es-ES" sz="1800" dirty="0"/>
              <a:t>persona </a:t>
            </a:r>
            <a:r>
              <a:rPr lang="es-ES" sz="1800" dirty="0"/>
              <a:t>que firme </a:t>
            </a:r>
            <a:r>
              <a:rPr lang="es-ES" sz="1800" dirty="0"/>
              <a:t>su </a:t>
            </a:r>
            <a:r>
              <a:rPr lang="es-ES" sz="1800" dirty="0"/>
              <a:t>nombre.</a:t>
            </a:r>
            <a:endParaRPr lang="en-US" sz="1800" dirty="0"/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/>
              <a:t>___________________________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2484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265219" y="1682669"/>
            <a:ext cx="3657600" cy="4525963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2400" b="1" dirty="0"/>
              <a:t>“-ace” #1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Jace</a:t>
            </a:r>
            <a:r>
              <a:rPr lang="en-US" sz="2400" dirty="0"/>
              <a:t> has a graceful wife who likes to paint her face. she also enjoys wearing pretty lace dresses and bracelets on her wrist. </a:t>
            </a:r>
            <a:r>
              <a:rPr lang="en-US" sz="2400" dirty="0" err="1"/>
              <a:t>Jace</a:t>
            </a:r>
            <a:r>
              <a:rPr lang="en-US" sz="2400" dirty="0"/>
              <a:t> likes to race and runs all over the place. He always wins the relay race. </a:t>
            </a:r>
            <a:r>
              <a:rPr lang="en-US" sz="2400" dirty="0" err="1"/>
              <a:t>Jace</a:t>
            </a:r>
            <a:r>
              <a:rPr lang="en-US" sz="2400" dirty="0"/>
              <a:t> and his wife dream of traveling in space. They built a spaceship that looks like a race car. After </a:t>
            </a:r>
            <a:r>
              <a:rPr lang="en-US" sz="2400" dirty="0" err="1"/>
              <a:t>Jace’s</a:t>
            </a:r>
            <a:r>
              <a:rPr lang="en-US" sz="2400" dirty="0"/>
              <a:t> wife gets a facelift, they will get in their spaceship and travel someplace far away.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1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30580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Ayuda a reconocer palabras </a:t>
            </a:r>
            <a:r>
              <a:rPr lang="es-ES" dirty="0" smtClean="0"/>
              <a:t>instantemente.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Escriba en tarjetas palabras que su hijo está aprendiendo</a:t>
            </a:r>
            <a:r>
              <a:rPr lang="es-ES" dirty="0" smtClean="0"/>
              <a:t>. </a:t>
            </a:r>
            <a:r>
              <a:rPr lang="es-ES" dirty="0"/>
              <a:t>Incluya palabras de alta </a:t>
            </a:r>
            <a:r>
              <a:rPr lang="es-ES" dirty="0" smtClean="0"/>
              <a:t>frecuencia.</a:t>
            </a:r>
          </a:p>
          <a:p>
            <a:pPr marL="514350" indent="-514350">
              <a:buAutoNum type="arabicPeriod"/>
            </a:pPr>
            <a:r>
              <a:rPr lang="es-ES" dirty="0"/>
              <a:t>Su hijo </a:t>
            </a:r>
            <a:r>
              <a:rPr lang="es-ES" dirty="0" smtClean="0"/>
              <a:t>practica </a:t>
            </a:r>
            <a:r>
              <a:rPr lang="es-ES" dirty="0"/>
              <a:t>y identifica palabras todos los días</a:t>
            </a:r>
            <a:r>
              <a:rPr lang="es-ES" dirty="0" smtClean="0"/>
              <a:t>.</a:t>
            </a:r>
            <a:r>
              <a:rPr lang="en-US" dirty="0" smtClean="0"/>
              <a:t> </a:t>
            </a:r>
            <a:r>
              <a:rPr lang="es-ES" dirty="0"/>
              <a:t>Cuando lee correctamente, ponga una estrella en la tarjeta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/>
              <a:t>Cuando lee la palabra correctamente cinco veces, ponga la tarjeta en la categoría, "palabras que conozco."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76600" y="2386886"/>
            <a:ext cx="2341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Palabras </a:t>
            </a:r>
            <a:r>
              <a:rPr lang="es-ES" sz="2800" b="1" dirty="0"/>
              <a:t>que </a:t>
            </a:r>
            <a:r>
              <a:rPr lang="es-ES" sz="2800" b="1" dirty="0"/>
              <a:t>conozco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65532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56664" y="2263774"/>
            <a:ext cx="234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Palabras</a:t>
            </a:r>
            <a:r>
              <a:rPr lang="en-US" sz="2400" b="1" dirty="0"/>
              <a:t> </a:t>
            </a:r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estoy</a:t>
            </a:r>
            <a:r>
              <a:rPr lang="en-US" sz="2400" b="1" dirty="0"/>
              <a:t> </a:t>
            </a:r>
            <a:r>
              <a:rPr lang="en-US" sz="2400" b="1" dirty="0" err="1"/>
              <a:t>aprendiendo</a:t>
            </a:r>
            <a:endParaRPr lang="en-US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3276600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280064" y="4471390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spaceship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6584373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587837" y="4458745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thought</a:t>
            </a:r>
            <a:endParaRPr lang="en-US" sz="2800" dirty="0"/>
          </a:p>
        </p:txBody>
      </p:sp>
      <p:sp>
        <p:nvSpPr>
          <p:cNvPr id="44" name="5-Point Star 43"/>
          <p:cNvSpPr/>
          <p:nvPr/>
        </p:nvSpPr>
        <p:spPr>
          <a:xfrm>
            <a:off x="3505200" y="426720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4333009" y="423828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5181600" y="423828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5191991" y="499461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3484418" y="499461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6858000" y="426357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8534400" y="423465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Ayuda a leer con fluidez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Su hijo lee un libro por 3 minutos. Cuando no conoce una palabra, dígala. Anote la cantidad total de </a:t>
            </a:r>
            <a:r>
              <a:rPr lang="es-ES" dirty="0" smtClean="0"/>
              <a:t>palabras </a:t>
            </a:r>
            <a:r>
              <a:rPr lang="es-ES" dirty="0"/>
              <a:t>leídas </a:t>
            </a:r>
            <a:r>
              <a:rPr lang="es-ES" dirty="0" smtClean="0"/>
              <a:t>correctamente.</a:t>
            </a:r>
            <a:r>
              <a:rPr lang="es-ES" b="1" dirty="0" smtClean="0"/>
              <a:t> </a:t>
            </a:r>
          </a:p>
          <a:p>
            <a:pPr marL="514350" indent="-514350">
              <a:buAutoNum type="arabicPeriod"/>
            </a:pPr>
            <a:r>
              <a:rPr lang="es-ES" dirty="0" smtClean="0"/>
              <a:t>Su </a:t>
            </a:r>
            <a:r>
              <a:rPr lang="es-ES" dirty="0"/>
              <a:t>hijo relee el libro por 3 minutos. Anote la cantidad total de palabras leídas correctamente.</a:t>
            </a:r>
            <a:r>
              <a:rPr lang="es-ES" b="1" dirty="0"/>
              <a:t> </a:t>
            </a:r>
          </a:p>
          <a:p>
            <a:pPr marL="514350" indent="-514350">
              <a:buAutoNum type="arabicPeriod"/>
            </a:pPr>
            <a:r>
              <a:rPr lang="es-ES" dirty="0" smtClean="0"/>
              <a:t>Haga </a:t>
            </a:r>
            <a:r>
              <a:rPr lang="es-ES" dirty="0"/>
              <a:t>un gráfico con los dos números para que su hijo vea el progreso.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4204359597"/>
              </p:ext>
            </p:extLst>
          </p:nvPr>
        </p:nvGraphicFramePr>
        <p:xfrm>
          <a:off x="3086100" y="185636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Relationship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7526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Ayuda a concentrar en los problemas y las soluciones en un cuento. Se usa con </a:t>
            </a:r>
            <a:r>
              <a:rPr lang="es-ES" u="sng" dirty="0"/>
              <a:t>textos narrativos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s-ES" dirty="0"/>
              <a:t>Su hijo lee un cuento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smtClean="0"/>
              <a:t>Ayúdele a su hijo a determinar los detalles importantes del cuento. </a:t>
            </a:r>
          </a:p>
          <a:p>
            <a:pPr marL="292608" lvl="1" indent="0">
              <a:buNone/>
            </a:pPr>
            <a:r>
              <a:rPr lang="es-ES" i="1" dirty="0"/>
              <a:t>	</a:t>
            </a:r>
            <a:r>
              <a:rPr lang="en-US" i="1" dirty="0" err="1" smtClean="0"/>
              <a:t>Alguien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personaje</a:t>
            </a:r>
            <a:r>
              <a:rPr lang="en-US" dirty="0"/>
              <a:t>)	</a:t>
            </a:r>
            <a:endParaRPr lang="en-US" dirty="0" smtClean="0"/>
          </a:p>
          <a:p>
            <a:pPr marL="292608" lvl="1" indent="0">
              <a:buNone/>
            </a:pPr>
            <a:r>
              <a:rPr lang="en-US" i="1" dirty="0"/>
              <a:t>	</a:t>
            </a:r>
            <a:r>
              <a:rPr lang="en-US" i="1" dirty="0" err="1" smtClean="0"/>
              <a:t>Quería</a:t>
            </a:r>
            <a:r>
              <a:rPr lang="en-US" i="1" dirty="0" smtClean="0"/>
              <a:t> </a:t>
            </a:r>
          </a:p>
          <a:p>
            <a:pPr marL="292608" lvl="1" indent="0">
              <a:buNone/>
            </a:pPr>
            <a:r>
              <a:rPr lang="en-US" i="1" dirty="0"/>
              <a:t>	</a:t>
            </a:r>
            <a:r>
              <a:rPr lang="en-US" i="1" dirty="0" err="1" smtClean="0"/>
              <a:t>Pero</a:t>
            </a:r>
            <a:r>
              <a:rPr lang="en-US" i="1" dirty="0" smtClean="0"/>
              <a:t> </a:t>
            </a:r>
            <a:r>
              <a:rPr lang="en-US" dirty="0"/>
              <a:t>(</a:t>
            </a:r>
            <a:r>
              <a:rPr lang="en-US" dirty="0" err="1"/>
              <a:t>problemas</a:t>
            </a:r>
            <a:r>
              <a:rPr lang="en-US" dirty="0"/>
              <a:t>) </a:t>
            </a:r>
            <a:endParaRPr lang="en-US" dirty="0" smtClean="0"/>
          </a:p>
          <a:p>
            <a:pPr marL="292608" lvl="1" indent="0">
              <a:buNone/>
            </a:pPr>
            <a:r>
              <a:rPr lang="en-US" i="1" dirty="0"/>
              <a:t>	</a:t>
            </a:r>
            <a:r>
              <a:rPr lang="en-US" i="1" dirty="0" err="1" smtClean="0"/>
              <a:t>Entonces</a:t>
            </a:r>
            <a:r>
              <a:rPr lang="en-US" dirty="0" smtClean="0"/>
              <a:t> (</a:t>
            </a:r>
            <a:r>
              <a:rPr lang="en-US" dirty="0" err="1" smtClean="0"/>
              <a:t>Conclusión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s-ES" dirty="0" smtClean="0"/>
              <a:t>Cuando </a:t>
            </a:r>
            <a:r>
              <a:rPr lang="es-ES" dirty="0"/>
              <a:t>completa la tabla, pídale a su hijo que la lea a </a:t>
            </a:r>
            <a:r>
              <a:rPr lang="es-ES" dirty="0" smtClean="0"/>
              <a:t>usted.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Relationship Chart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70661"/>
              </p:ext>
            </p:extLst>
          </p:nvPr>
        </p:nvGraphicFramePr>
        <p:xfrm>
          <a:off x="1981200" y="1752600"/>
          <a:ext cx="82296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Alguien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60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400" i="0" dirty="0" err="1" smtClean="0">
                          <a:solidFill>
                            <a:schemeClr val="tx1"/>
                          </a:solidFill>
                        </a:rPr>
                        <a:t>Quería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Pero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Entonces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Cinderella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to go to Prince Charming’s Ball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She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did not have any clothes to go to the ball and had no way to get to the ball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Cinderella’s god mother helps to transform her clothes into a ball gown. She also transforms a pumpkin and mice into a carriage and horses.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0">
                <a:tc gridSpan="4"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</a:rPr>
                        <a:t>Resumen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Cinderella wanted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to go to Prince Charming’s Ball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but 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did not have any clothes to go to the ball and had no way to get to the ball.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So Cinderella’s god mother helps to transform her clothes into a ball gown. She also transforms a pumpkin and mice into a carriage and horses.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2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Ayuda a identificar las ideas principales en un texto. Se usa con </a:t>
            </a:r>
            <a:r>
              <a:rPr lang="es-ES" u="sng" dirty="0"/>
              <a:t>textos expositivos</a:t>
            </a:r>
            <a:r>
              <a:rPr lang="es-E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Su hijo lee un párrafo o un cuento</a:t>
            </a:r>
            <a:r>
              <a:rPr lang="es-ES" dirty="0" smtClean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Él resume el tema ("sobre") y lo que informa el autor sobre el tema ("punto")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/>
              <a:t>Después, él escribe una oración combinando el "sobre" y el "punto."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Intervención</a:t>
            </a:r>
            <a:r>
              <a:rPr lang="en-US" dirty="0"/>
              <a:t> de </a:t>
            </a:r>
            <a:r>
              <a:rPr lang="en-US" dirty="0" err="1"/>
              <a:t>lectura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La </a:t>
            </a:r>
            <a:r>
              <a:rPr lang="es-ES" dirty="0" smtClean="0"/>
              <a:t>in</a:t>
            </a:r>
            <a:r>
              <a:rPr lang="en-US" dirty="0" err="1" smtClean="0"/>
              <a:t>tervención</a:t>
            </a:r>
            <a:r>
              <a:rPr lang="es-ES" dirty="0" smtClean="0"/>
              <a:t> </a:t>
            </a:r>
            <a:r>
              <a:rPr lang="es-ES" dirty="0"/>
              <a:t>efectiva de lectura consiste en dos elementos esenciales para formar lectores reflexivos y lograr fluidez en la lectura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err="1"/>
              <a:t>Reconocimiento</a:t>
            </a:r>
            <a:r>
              <a:rPr lang="en-US" sz="3600" dirty="0"/>
              <a:t> de </a:t>
            </a:r>
            <a:r>
              <a:rPr lang="en-US" sz="3600" dirty="0" err="1"/>
              <a:t>palabras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err="1"/>
              <a:t>Comprensión</a:t>
            </a:r>
            <a:r>
              <a:rPr lang="en-US" sz="3600" dirty="0"/>
              <a:t> y </a:t>
            </a:r>
            <a:r>
              <a:rPr lang="en-US" sz="3600" dirty="0" err="1"/>
              <a:t>vocabulario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Point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70019" y="2549534"/>
            <a:ext cx="723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Sobre</a:t>
            </a:r>
            <a:r>
              <a:rPr lang="en-US" sz="2800" b="1" dirty="0"/>
              <a:t>: </a:t>
            </a:r>
            <a:r>
              <a:rPr lang="en-US" sz="2800" dirty="0"/>
              <a:t>I</a:t>
            </a:r>
            <a:r>
              <a:rPr lang="en-US" sz="2800" dirty="0"/>
              <a:t>mmigrants 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Punto: </a:t>
            </a:r>
            <a:r>
              <a:rPr lang="en-US" sz="2800" dirty="0"/>
              <a:t>came from all over the world to live here.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 err="1"/>
              <a:t>Declaración</a:t>
            </a:r>
            <a:r>
              <a:rPr lang="en-US" sz="2800" b="1" dirty="0"/>
              <a:t> : </a:t>
            </a:r>
            <a:r>
              <a:rPr lang="en-US" sz="2800" dirty="0"/>
              <a:t>Immigrants came from all over the world to live here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90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</a:t>
            </a:r>
            <a:r>
              <a:rPr lang="en-US" dirty="0"/>
              <a:t>Point </a:t>
            </a:r>
            <a:r>
              <a:rPr lang="en-US" dirty="0" err="1" smtClean="0"/>
              <a:t>Notetaking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Es una extensión de la estrategia, </a:t>
            </a:r>
            <a:r>
              <a:rPr lang="es-ES" dirty="0" err="1"/>
              <a:t>About</a:t>
            </a:r>
            <a:r>
              <a:rPr lang="es-ES" dirty="0"/>
              <a:t> Point.</a:t>
            </a:r>
            <a:br>
              <a:rPr lang="es-ES" dirty="0"/>
            </a:br>
            <a:r>
              <a:rPr lang="es-ES" dirty="0"/>
              <a:t>Se usa con </a:t>
            </a:r>
            <a:r>
              <a:rPr lang="es-ES" u="sng" dirty="0"/>
              <a:t>textos expositivos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Su hijo lee un párrafo o un </a:t>
            </a:r>
            <a:r>
              <a:rPr lang="es-ES" dirty="0" smtClean="0"/>
              <a:t>cuento.</a:t>
            </a:r>
          </a:p>
          <a:p>
            <a:pPr marL="514350" indent="-514350">
              <a:buAutoNum type="arabicPeriod"/>
            </a:pPr>
            <a:r>
              <a:rPr lang="es-ES" dirty="0" smtClean="0"/>
              <a:t>Él </a:t>
            </a:r>
            <a:r>
              <a:rPr lang="es-ES" dirty="0"/>
              <a:t>resume el tema ("sobre"), lo que informa el autor sobre el tema ("punto"), y detalles importantes ("detalles</a:t>
            </a:r>
            <a:r>
              <a:rPr lang="es-ES" dirty="0" smtClean="0"/>
              <a:t>").</a:t>
            </a:r>
          </a:p>
          <a:p>
            <a:pPr marL="514350" indent="-514350">
              <a:buAutoNum type="arabicPeriod"/>
            </a:pPr>
            <a:r>
              <a:rPr lang="es-ES" dirty="0" smtClean="0"/>
              <a:t>Después</a:t>
            </a:r>
            <a:r>
              <a:rPr lang="es-ES" dirty="0"/>
              <a:t>, él escribe un resumen combinando todos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Point </a:t>
            </a:r>
            <a:r>
              <a:rPr lang="en-US" dirty="0" err="1"/>
              <a:t>Notetaking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1597206"/>
            <a:ext cx="8153400" cy="4882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95945" y="1597206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Sobre</a:t>
            </a:r>
            <a:r>
              <a:rPr lang="en-US" sz="2400" b="1" dirty="0"/>
              <a:t>: </a:t>
            </a:r>
            <a:r>
              <a:rPr lang="en-US" sz="2400" dirty="0"/>
              <a:t>Immigrants</a:t>
            </a:r>
          </a:p>
          <a:p>
            <a:r>
              <a:rPr lang="en-US" sz="2400" b="1" dirty="0"/>
              <a:t>Punto: </a:t>
            </a:r>
            <a:r>
              <a:rPr lang="en-US" sz="2400" dirty="0"/>
              <a:t>came from all over the world to live here.</a:t>
            </a:r>
          </a:p>
          <a:p>
            <a:r>
              <a:rPr lang="en-US" sz="2400" b="1" dirty="0" err="1"/>
              <a:t>Detalles</a:t>
            </a:r>
            <a:r>
              <a:rPr lang="en-US" sz="2400" b="1" dirty="0"/>
              <a:t>:</a:t>
            </a:r>
            <a:endParaRPr lang="en-US" sz="2400" dirty="0"/>
          </a:p>
          <a:p>
            <a:r>
              <a:rPr lang="en-US" sz="2400" dirty="0"/>
              <a:t>	1. A large number of immigrants came to America 	between 1900-1920.</a:t>
            </a:r>
          </a:p>
          <a:p>
            <a:r>
              <a:rPr lang="en-US" sz="2400" dirty="0"/>
              <a:t>	2. Most immigrants came to America from Europe.</a:t>
            </a:r>
          </a:p>
          <a:p>
            <a:r>
              <a:rPr lang="en-US" sz="2400" dirty="0"/>
              <a:t>	3. The immigrants brought with them their own culture 	and customs.</a:t>
            </a:r>
            <a:endParaRPr lang="en-US" sz="2400" b="1" dirty="0"/>
          </a:p>
          <a:p>
            <a:r>
              <a:rPr lang="en-US" sz="2400" b="1" dirty="0" err="1"/>
              <a:t>Resumen</a:t>
            </a:r>
            <a:r>
              <a:rPr lang="en-US" sz="2400" b="1" dirty="0"/>
              <a:t>:</a:t>
            </a:r>
            <a:r>
              <a:rPr lang="en-US" sz="2400" dirty="0"/>
              <a:t> Immigrants </a:t>
            </a:r>
            <a:r>
              <a:rPr lang="en-US" sz="2400" dirty="0"/>
              <a:t>came from all over the world to live here</a:t>
            </a:r>
            <a:r>
              <a:rPr lang="en-US" sz="2400" dirty="0"/>
              <a:t>. A </a:t>
            </a:r>
            <a:r>
              <a:rPr lang="en-US" sz="2400" dirty="0"/>
              <a:t>large number of immigrants came to America between 1900-1920</a:t>
            </a:r>
            <a:r>
              <a:rPr lang="en-US" sz="2400" dirty="0"/>
              <a:t>. </a:t>
            </a:r>
            <a:r>
              <a:rPr lang="en-US" sz="2400" dirty="0"/>
              <a:t>Most immigrants came to America from Europe</a:t>
            </a:r>
            <a:r>
              <a:rPr lang="en-US" sz="2400" dirty="0"/>
              <a:t>. </a:t>
            </a:r>
            <a:r>
              <a:rPr lang="en-US" sz="2400" dirty="0"/>
              <a:t>The immigrants brought with them their own culture </a:t>
            </a:r>
            <a:r>
              <a:rPr lang="en-US" sz="2400" dirty="0"/>
              <a:t>and </a:t>
            </a:r>
            <a:r>
              <a:rPr lang="en-US" sz="2400" dirty="0"/>
              <a:t>customs</a:t>
            </a:r>
            <a:r>
              <a:rPr lang="en-US" sz="2400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72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Ayuda a entender y memorizar nuevo vocabulario usando experiencias personales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s-ES" dirty="0"/>
              <a:t>Su hijo escribe una nueva palabra en tarjeta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smtClean="0"/>
              <a:t>Él </a:t>
            </a:r>
            <a:r>
              <a:rPr lang="es-ES" dirty="0"/>
              <a:t>escribe o dibuja la pista que va a ayudar a memorizar la </a:t>
            </a:r>
            <a:r>
              <a:rPr lang="es-ES" dirty="0" smtClean="0"/>
              <a:t>definición.</a:t>
            </a:r>
          </a:p>
          <a:p>
            <a:pPr marL="514350" indent="-514350">
              <a:buAutoNum type="arabicPeriod"/>
            </a:pPr>
            <a:r>
              <a:rPr lang="es-ES" dirty="0" smtClean="0"/>
              <a:t>Él </a:t>
            </a:r>
            <a:r>
              <a:rPr lang="es-ES" dirty="0"/>
              <a:t>escribe la definición en la parte de atrás de la tarjeta.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291675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Palabra</a:t>
            </a:r>
            <a:r>
              <a:rPr lang="en-US" sz="2400" b="1" dirty="0"/>
              <a:t>: </a:t>
            </a:r>
            <a:r>
              <a:rPr lang="en-US" sz="2400" dirty="0"/>
              <a:t>graceful</a:t>
            </a:r>
          </a:p>
          <a:p>
            <a:endParaRPr lang="en-US" sz="2400" dirty="0"/>
          </a:p>
          <a:p>
            <a:r>
              <a:rPr lang="en-US" sz="2400" b="1" dirty="0" err="1"/>
              <a:t>Pista</a:t>
            </a:r>
            <a:r>
              <a:rPr lang="en-US" sz="2400" b="1" dirty="0"/>
              <a:t>: </a:t>
            </a:r>
            <a:r>
              <a:rPr lang="en-US" sz="2400" dirty="0"/>
              <a:t>ballerina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4008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3101416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Defini</a:t>
            </a:r>
            <a:r>
              <a:rPr lang="es-ES" sz="2400" b="1" dirty="0" err="1"/>
              <a:t>ción</a:t>
            </a:r>
            <a:r>
              <a:rPr lang="es-ES" sz="2400" b="1" dirty="0"/>
              <a:t> </a:t>
            </a:r>
            <a:r>
              <a:rPr lang="en-US" sz="2400" b="1" dirty="0"/>
              <a:t>: </a:t>
            </a:r>
            <a:r>
              <a:rPr lang="en-US" sz="2400" dirty="0"/>
              <a:t>M</a:t>
            </a:r>
            <a:r>
              <a:rPr lang="en-US" sz="2400" dirty="0"/>
              <a:t>oves in a smooth and beautiful way.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939101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Delante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4918319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Atrás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2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Reconocimiento</a:t>
            </a:r>
            <a:r>
              <a:rPr lang="en-US" dirty="0" smtClean="0"/>
              <a:t> de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22655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/>
              <a:t>Algunas actividades que ayudan a identificar y vocalizar </a:t>
            </a:r>
            <a:r>
              <a:rPr lang="es-ES" dirty="0" smtClean="0"/>
              <a:t>palabras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Fonética</a:t>
            </a:r>
            <a:endParaRPr lang="en-US" dirty="0" smtClean="0"/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err="1"/>
              <a:t>Aislar</a:t>
            </a:r>
            <a:r>
              <a:rPr lang="en-US" dirty="0" smtClean="0"/>
              <a:t>: </a:t>
            </a:r>
            <a:r>
              <a:rPr lang="en-US" i="1" dirty="0"/>
              <a:t>Glass Analysis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err="1" smtClean="0"/>
              <a:t>Practicar</a:t>
            </a:r>
            <a:r>
              <a:rPr lang="en-US" dirty="0" smtClean="0"/>
              <a:t>: </a:t>
            </a:r>
            <a:r>
              <a:rPr lang="en-US" i="1" dirty="0"/>
              <a:t>Word Master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err="1" smtClean="0"/>
              <a:t>Escribir</a:t>
            </a:r>
            <a:r>
              <a:rPr lang="en-US" dirty="0" smtClean="0"/>
              <a:t>: </a:t>
            </a:r>
            <a:r>
              <a:rPr lang="en-US" i="1" dirty="0" smtClean="0"/>
              <a:t>Writing for Sounds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Lectura</a:t>
            </a:r>
            <a:r>
              <a:rPr lang="en-US" dirty="0"/>
              <a:t> en </a:t>
            </a:r>
            <a:r>
              <a:rPr lang="en-US" dirty="0" err="1" smtClean="0"/>
              <a:t>contexto</a:t>
            </a:r>
            <a:r>
              <a:rPr lang="en-US" dirty="0" smtClean="0"/>
              <a:t>: </a:t>
            </a:r>
            <a:r>
              <a:rPr lang="en-US" sz="2300" i="1" dirty="0"/>
              <a:t>Decodable Book </a:t>
            </a:r>
            <a:r>
              <a:rPr lang="en-US" sz="2300" dirty="0"/>
              <a:t>con</a:t>
            </a:r>
            <a:r>
              <a:rPr lang="en-US" sz="2300" i="1" dirty="0"/>
              <a:t> Autograph Reading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Palabras</a:t>
            </a:r>
            <a:r>
              <a:rPr lang="en-US" dirty="0"/>
              <a:t> de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frecuencia</a:t>
            </a:r>
            <a:r>
              <a:rPr lang="en-US" dirty="0" smtClean="0"/>
              <a:t>: </a:t>
            </a:r>
            <a:r>
              <a:rPr lang="en-US" sz="2400" i="1" dirty="0"/>
              <a:t>Word Bank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Fluidez</a:t>
            </a:r>
            <a:r>
              <a:rPr lang="en-US" dirty="0" smtClean="0"/>
              <a:t>: </a:t>
            </a:r>
            <a:r>
              <a:rPr lang="en-US" sz="2400" i="1" dirty="0"/>
              <a:t>Talking Dictionary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878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Comprensión</a:t>
            </a:r>
            <a:r>
              <a:rPr lang="en-US" dirty="0" smtClean="0"/>
              <a:t> </a:t>
            </a:r>
            <a:r>
              <a:rPr lang="en-US" dirty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Actividades que ayudan a descodificar palabras y entender el contexto de la </a:t>
            </a:r>
            <a:r>
              <a:rPr lang="es-ES" dirty="0"/>
              <a:t>lectura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Comprensi</a:t>
            </a:r>
            <a:r>
              <a:rPr lang="en-US" dirty="0" err="1"/>
              <a:t>ó</a:t>
            </a:r>
            <a:r>
              <a:rPr lang="en-US" dirty="0" err="1" smtClean="0"/>
              <a:t>n</a:t>
            </a:r>
            <a:endParaRPr lang="en-US" dirty="0" smtClean="0"/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: </a:t>
            </a:r>
            <a:r>
              <a:rPr lang="en-US" i="1" dirty="0" smtClean="0"/>
              <a:t>Plot Relationship Chart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 smtClean="0"/>
              <a:t>expositivo</a:t>
            </a:r>
            <a:r>
              <a:rPr lang="en-US" dirty="0" smtClean="0"/>
              <a:t>: </a:t>
            </a:r>
            <a:r>
              <a:rPr lang="en-US" i="1" dirty="0" smtClean="0"/>
              <a:t>About Point (</a:t>
            </a:r>
            <a:r>
              <a:rPr lang="en-US" i="1" dirty="0" err="1" smtClean="0"/>
              <a:t>Notetaking</a:t>
            </a:r>
            <a:r>
              <a:rPr lang="en-US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Vocabulario</a:t>
            </a:r>
            <a:r>
              <a:rPr lang="en-US" dirty="0" smtClean="0"/>
              <a:t>: </a:t>
            </a:r>
            <a:r>
              <a:rPr lang="en-US" sz="2400" i="1" dirty="0"/>
              <a:t>Personal Clues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Ayuda a identificar palabras usando la misma pauta ortográfica</a:t>
            </a:r>
            <a:r>
              <a:rPr lang="es-ES" sz="2800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/>
              <a:t>Cubra todas las letras en la palabra excepto la pauta ortográfica. Su hijo dice la pauta ortográfica</a:t>
            </a:r>
            <a:r>
              <a:rPr lang="es-ES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 smtClean="0"/>
              <a:t>Cubra </a:t>
            </a:r>
            <a:r>
              <a:rPr lang="es-ES" dirty="0"/>
              <a:t>la pauta ortográfica y pídale a su hijo que diga otras letras</a:t>
            </a:r>
            <a:r>
              <a:rPr lang="es-ES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 smtClean="0"/>
              <a:t>Su </a:t>
            </a:r>
            <a:r>
              <a:rPr lang="es-ES" dirty="0"/>
              <a:t>hijo dice cada parte de la </a:t>
            </a:r>
            <a:r>
              <a:rPr lang="es-ES" dirty="0" smtClean="0"/>
              <a:t>palabra.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 smtClean="0"/>
              <a:t>Él </a:t>
            </a:r>
            <a:r>
              <a:rPr lang="es-ES" dirty="0"/>
              <a:t>mezcla los sonidos.</a:t>
            </a:r>
            <a:br>
              <a:rPr lang="es-E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0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2895601" y="1756925"/>
            <a:ext cx="6871855" cy="436923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 + 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57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94464" y="1967345"/>
            <a:ext cx="838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029200" y="2895600"/>
            <a:ext cx="1295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/>
              <a:t>Ayuda a separar palabras en sílabas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sz="2800" dirty="0"/>
              <a:t>Cubra todas las letras en la palabra excepto la pauta ortográfica. Su hijo dice la pauta ortográfica</a:t>
            </a:r>
            <a:r>
              <a:rPr lang="es-ES" sz="2800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sz="2800" dirty="0"/>
              <a:t>Aísle </a:t>
            </a:r>
            <a:r>
              <a:rPr lang="es-ES" sz="2800" dirty="0"/>
              <a:t>una parte de la palabra a la vez y pídale a su hijo que la </a:t>
            </a:r>
            <a:r>
              <a:rPr lang="es-ES" sz="2800" dirty="0"/>
              <a:t>diga.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sz="2800" dirty="0"/>
              <a:t>Su </a:t>
            </a:r>
            <a:r>
              <a:rPr lang="es-ES" sz="2800" dirty="0"/>
              <a:t>hijo mezcla los sonidos </a:t>
            </a:r>
            <a:r>
              <a:rPr lang="es-ES" sz="2800" dirty="0"/>
              <a:t>aislados.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sz="2800" dirty="0"/>
              <a:t>Él </a:t>
            </a:r>
            <a:r>
              <a:rPr lang="es-ES" sz="2800" dirty="0"/>
              <a:t>repite hasta que todos los sonidos de la palabra estén mezclados.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5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2317172" y="2025787"/>
            <a:ext cx="7741228" cy="388187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 + ACE =GRACE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</a:t>
            </a:r>
            <a:r>
              <a:rPr lang="en-US" sz="5200" dirty="0"/>
              <a:t> GRACE + FUL =GRACEFUL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57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900055" y="2119745"/>
            <a:ext cx="762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2119745"/>
            <a:ext cx="9906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95600"/>
            <a:ext cx="22098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00056" y="4261994"/>
            <a:ext cx="1929244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1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Ayuda a aplicar el conocimiento fonético por escribir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s-ES" dirty="0"/>
              <a:t>Escoja 6-8 palabras de las actividades previas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/>
              <a:t>Su hijo escucha y escribe las palabras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/>
              <a:t>Él lee las palabras "estirando los </a:t>
            </a:r>
            <a:r>
              <a:rPr lang="es-ES" dirty="0" smtClean="0"/>
              <a:t>sonidos."</a:t>
            </a:r>
          </a:p>
          <a:p>
            <a:pPr marL="514350" indent="-514350">
              <a:buAutoNum type="arabicPeriod"/>
            </a:pPr>
            <a:r>
              <a:rPr lang="es-ES" dirty="0"/>
              <a:t>Añada nuevas palabras que contienen </a:t>
            </a:r>
            <a:r>
              <a:rPr lang="es-ES" dirty="0" smtClean="0"/>
              <a:t>misma </a:t>
            </a:r>
            <a:r>
              <a:rPr lang="es-ES" dirty="0"/>
              <a:t>pauta ortográfica</a:t>
            </a:r>
            <a:r>
              <a:rPr lang="es-ES" dirty="0" smtClean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4988</TotalTime>
  <Words>970</Words>
  <Application>Microsoft Macintosh PowerPoint</Application>
  <PresentationFormat>Widescreen</PresentationFormat>
  <Paragraphs>161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Bookman Old Style</vt:lpstr>
      <vt:lpstr>Calibri</vt:lpstr>
      <vt:lpstr>Corbel</vt:lpstr>
      <vt:lpstr>MV Boli</vt:lpstr>
      <vt:lpstr>Wingdings</vt:lpstr>
      <vt:lpstr>Wingdings 2</vt:lpstr>
      <vt:lpstr>Wingdings 3</vt:lpstr>
      <vt:lpstr>Module</vt:lpstr>
      <vt:lpstr>Cómo ayudar a su hijo  a tener éxito  a leer y escribir</vt:lpstr>
      <vt:lpstr>Intervención de lectura</vt:lpstr>
      <vt:lpstr>Reconocimiento de Palabras </vt:lpstr>
      <vt:lpstr>Comprensión y Vocabulario</vt:lpstr>
      <vt:lpstr>Glass Analysis</vt:lpstr>
      <vt:lpstr>Glass Analysis</vt:lpstr>
      <vt:lpstr>Word Master</vt:lpstr>
      <vt:lpstr>Word Master</vt:lpstr>
      <vt:lpstr>Writing for Sounds</vt:lpstr>
      <vt:lpstr>Writing for Sounds</vt:lpstr>
      <vt:lpstr>Decodable Book con Autograph Reading</vt:lpstr>
      <vt:lpstr>Decodable Book con Autograph Reading</vt:lpstr>
      <vt:lpstr>Word Bank</vt:lpstr>
      <vt:lpstr>Word Bank</vt:lpstr>
      <vt:lpstr>Talking Dictionary</vt:lpstr>
      <vt:lpstr>Talking Dictionary</vt:lpstr>
      <vt:lpstr>Plot Relationship Chart</vt:lpstr>
      <vt:lpstr>Plot Relationship Chart</vt:lpstr>
      <vt:lpstr>About Point</vt:lpstr>
      <vt:lpstr>About Point</vt:lpstr>
      <vt:lpstr>About Point Notetaking</vt:lpstr>
      <vt:lpstr>About Point Notetaking</vt:lpstr>
      <vt:lpstr>Personal Clues</vt:lpstr>
      <vt:lpstr>Personal Clues</vt:lpstr>
    </vt:vector>
  </TitlesOfParts>
  <Company>Bedford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Succeed  in Reading and Writing</dc:title>
  <dc:creator>Annabel Chang</dc:creator>
  <cp:lastModifiedBy>Joshua Spieles</cp:lastModifiedBy>
  <cp:revision>71</cp:revision>
  <dcterms:created xsi:type="dcterms:W3CDTF">2014-08-09T16:18:05Z</dcterms:created>
  <dcterms:modified xsi:type="dcterms:W3CDTF">2016-03-04T19:11:24Z</dcterms:modified>
</cp:coreProperties>
</file>