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282" r:id="rId2"/>
    <p:sldId id="258" r:id="rId3"/>
    <p:sldId id="259" r:id="rId4"/>
    <p:sldId id="260" r:id="rId5"/>
    <p:sldId id="261" r:id="rId6"/>
    <p:sldId id="283" r:id="rId7"/>
    <p:sldId id="263" r:id="rId8"/>
    <p:sldId id="264" r:id="rId9"/>
    <p:sldId id="265" r:id="rId10"/>
    <p:sldId id="266" r:id="rId11"/>
    <p:sldId id="267" r:id="rId12"/>
    <p:sldId id="284" r:id="rId13"/>
    <p:sldId id="268" r:id="rId14"/>
    <p:sldId id="269" r:id="rId15"/>
    <p:sldId id="270" r:id="rId16"/>
    <p:sldId id="271" r:id="rId17"/>
    <p:sldId id="285" r:id="rId18"/>
    <p:sldId id="275" r:id="rId19"/>
    <p:sldId id="273" r:id="rId20"/>
    <p:sldId id="281" r:id="rId21"/>
    <p:sldId id="279" r:id="rId22"/>
    <p:sldId id="280" r:id="rId23"/>
    <p:sldId id="274"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p:scale>
          <a:sx n="76" d="100"/>
          <a:sy n="76" d="100"/>
        </p:scale>
        <p:origin x="-1188"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Palabras</a:t>
            </a:r>
            <a:r>
              <a:rPr lang="en-US" dirty="0" smtClean="0"/>
              <a:t> </a:t>
            </a:r>
            <a:r>
              <a:rPr lang="en-US" dirty="0" err="1"/>
              <a:t>leídas</a:t>
            </a:r>
            <a:r>
              <a:rPr lang="en-US" dirty="0"/>
              <a:t> </a:t>
            </a:r>
            <a:r>
              <a:rPr lang="en-US" dirty="0" err="1"/>
              <a:t>correctamente</a:t>
            </a:r>
            <a:r>
              <a:rPr lang="en-US" dirty="0"/>
              <a:t>
</a:t>
            </a:r>
          </a:p>
        </c:rich>
      </c:tx>
      <c:overlay val="0"/>
    </c:title>
    <c:autoTitleDeleted val="0"/>
    <c:plotArea>
      <c:layout/>
      <c:barChart>
        <c:barDir val="col"/>
        <c:grouping val="clustered"/>
        <c:varyColors val="0"/>
        <c:ser>
          <c:idx val="0"/>
          <c:order val="0"/>
          <c:tx>
            <c:strRef>
              <c:f>Sheet1!$B$1</c:f>
              <c:strCache>
                <c:ptCount val="1"/>
                <c:pt idx="0">
                  <c:v>Palabras leídas correctamente
</c:v>
                </c:pt>
              </c:strCache>
            </c:strRef>
          </c:tx>
          <c:invertIfNegative val="0"/>
          <c:cat>
            <c:strRef>
              <c:f>Sheet1!$A$2:$A$3</c:f>
              <c:strCache>
                <c:ptCount val="2"/>
                <c:pt idx="0">
                  <c:v>Primera vez</c:v>
                </c:pt>
                <c:pt idx="1">
                  <c:v>Segunda vez</c:v>
                </c:pt>
              </c:strCache>
            </c:strRef>
          </c:cat>
          <c:val>
            <c:numRef>
              <c:f>Sheet1!$B$2:$B$3</c:f>
              <c:numCache>
                <c:formatCode>General</c:formatCode>
                <c:ptCount val="2"/>
                <c:pt idx="0">
                  <c:v>32</c:v>
                </c:pt>
                <c:pt idx="1">
                  <c:v>47</c:v>
                </c:pt>
              </c:numCache>
            </c:numRef>
          </c:val>
        </c:ser>
        <c:dLbls>
          <c:showLegendKey val="0"/>
          <c:showVal val="0"/>
          <c:showCatName val="0"/>
          <c:showSerName val="0"/>
          <c:showPercent val="0"/>
          <c:showBubbleSize val="0"/>
        </c:dLbls>
        <c:gapWidth val="150"/>
        <c:axId val="42308352"/>
        <c:axId val="42309888"/>
      </c:barChart>
      <c:catAx>
        <c:axId val="42308352"/>
        <c:scaling>
          <c:orientation val="minMax"/>
        </c:scaling>
        <c:delete val="0"/>
        <c:axPos val="b"/>
        <c:majorTickMark val="out"/>
        <c:minorTickMark val="none"/>
        <c:tickLblPos val="nextTo"/>
        <c:crossAx val="42309888"/>
        <c:crosses val="autoZero"/>
        <c:auto val="1"/>
        <c:lblAlgn val="ctr"/>
        <c:lblOffset val="100"/>
        <c:noMultiLvlLbl val="0"/>
      </c:catAx>
      <c:valAx>
        <c:axId val="42309888"/>
        <c:scaling>
          <c:orientation val="minMax"/>
        </c:scaling>
        <c:delete val="0"/>
        <c:axPos val="l"/>
        <c:majorGridlines/>
        <c:numFmt formatCode="General" sourceLinked="1"/>
        <c:majorTickMark val="out"/>
        <c:minorTickMark val="none"/>
        <c:tickLblPos val="nextTo"/>
        <c:crossAx val="423083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91621-F9FA-4947-A563-43BB0770B1DF}" type="datetimeFigureOut">
              <a:rPr lang="en-US" smtClean="0"/>
              <a:t>9/23/2014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E76B5C-D159-44B5-9FED-F79CFC8422D8}" type="slidenum">
              <a:rPr lang="en-US" smtClean="0"/>
              <a:t>‹#›</a:t>
            </a:fld>
            <a:endParaRPr lang="en-US"/>
          </a:p>
        </p:txBody>
      </p:sp>
    </p:spTree>
    <p:extLst>
      <p:ext uri="{BB962C8B-B14F-4D97-AF65-F5344CB8AC3E}">
        <p14:creationId xmlns:p14="http://schemas.microsoft.com/office/powerpoint/2010/main" val="3609694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76B5C-D159-44B5-9FED-F79CFC8422D8}" type="slidenum">
              <a:rPr lang="en-US" smtClean="0"/>
              <a:t>18</a:t>
            </a:fld>
            <a:endParaRPr lang="en-US"/>
          </a:p>
        </p:txBody>
      </p:sp>
    </p:spTree>
    <p:extLst>
      <p:ext uri="{BB962C8B-B14F-4D97-AF65-F5344CB8AC3E}">
        <p14:creationId xmlns:p14="http://schemas.microsoft.com/office/powerpoint/2010/main" val="2668019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BC6715E-6EC4-4F7B-97A6-2FF704A732D1}" type="datetimeFigureOut">
              <a:rPr lang="en-US" smtClean="0"/>
              <a:t>9/23/2014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9B7BA87-B92C-4659-A78E-1D0105079B1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7BA87-B92C-4659-A78E-1D0105079B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BC6715E-6EC4-4F7B-97A6-2FF704A732D1}" type="datetimeFigureOut">
              <a:rPr lang="en-US" smtClean="0"/>
              <a:t>9/23/2014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9B7BA87-B92C-4659-A78E-1D0105079B1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BC6715E-6EC4-4F7B-97A6-2FF704A732D1}" type="datetimeFigureOut">
              <a:rPr lang="en-US" smtClean="0"/>
              <a:t>9/23/2014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9B7BA87-B92C-4659-A78E-1D0105079B1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BC6715E-6EC4-4F7B-97A6-2FF704A732D1}" type="datetimeFigureOut">
              <a:rPr lang="en-US" smtClean="0"/>
              <a:t>9/23/2014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9B7BA87-B92C-4659-A78E-1D0105079B1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BC6715E-6EC4-4F7B-97A6-2FF704A732D1}" type="datetimeFigureOut">
              <a:rPr lang="en-US" smtClean="0"/>
              <a:t>9/23/2014</a:t>
            </a:fld>
            <a:endParaRPr lang="en-US"/>
          </a:p>
        </p:txBody>
      </p:sp>
      <p:sp>
        <p:nvSpPr>
          <p:cNvPr id="10" name="Slide Number Placeholder 9"/>
          <p:cNvSpPr>
            <a:spLocks noGrp="1"/>
          </p:cNvSpPr>
          <p:nvPr>
            <p:ph type="sldNum" sz="quarter" idx="16"/>
          </p:nvPr>
        </p:nvSpPr>
        <p:spPr/>
        <p:txBody>
          <a:bodyPr rtlCol="0"/>
          <a:lstStyle/>
          <a:p>
            <a:fld id="{39B7BA87-B92C-4659-A78E-1D0105079B1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BC6715E-6EC4-4F7B-97A6-2FF704A732D1}" type="datetimeFigureOut">
              <a:rPr lang="en-US" smtClean="0"/>
              <a:t>9/23/2014</a:t>
            </a:fld>
            <a:endParaRPr lang="en-US"/>
          </a:p>
        </p:txBody>
      </p:sp>
      <p:sp>
        <p:nvSpPr>
          <p:cNvPr id="12" name="Slide Number Placeholder 11"/>
          <p:cNvSpPr>
            <a:spLocks noGrp="1"/>
          </p:cNvSpPr>
          <p:nvPr>
            <p:ph type="sldNum" sz="quarter" idx="16"/>
          </p:nvPr>
        </p:nvSpPr>
        <p:spPr/>
        <p:txBody>
          <a:bodyPr rtlCol="0"/>
          <a:lstStyle/>
          <a:p>
            <a:fld id="{39B7BA87-B92C-4659-A78E-1D0105079B1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C6715E-6EC4-4F7B-97A6-2FF704A732D1}" type="datetimeFigureOut">
              <a:rPr lang="en-US" smtClean="0"/>
              <a:t>9/23/2014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9B7BA87-B92C-4659-A78E-1D0105079B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6715E-6EC4-4F7B-97A6-2FF704A732D1}" type="datetimeFigureOut">
              <a:rPr lang="en-US" smtClean="0"/>
              <a:t>9/23/2014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9B7BA87-B92C-4659-A78E-1D0105079B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BC6715E-6EC4-4F7B-97A6-2FF704A732D1}" type="datetimeFigureOut">
              <a:rPr lang="en-US" smtClean="0"/>
              <a:t>9/23/2014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9B7BA87-B92C-4659-A78E-1D0105079B1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BC6715E-6EC4-4F7B-97A6-2FF704A732D1}" type="datetimeFigureOut">
              <a:rPr lang="en-US" smtClean="0"/>
              <a:t>9/23/2014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9B7BA87-B92C-4659-A78E-1D0105079B1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BC6715E-6EC4-4F7B-97A6-2FF704A732D1}" type="datetimeFigureOut">
              <a:rPr lang="en-US" smtClean="0"/>
              <a:t>9/23/2014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9B7BA87-B92C-4659-A78E-1D0105079B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thinkedu.com/interactive-Spanish"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Autofit/>
          </a:bodyPr>
          <a:lstStyle/>
          <a:p>
            <a:pPr algn="ctr"/>
            <a:r>
              <a:rPr lang="es-ES" sz="4000" b="1" dirty="0">
                <a:latin typeface="Bookman Old Style" panose="02050604050505020204" pitchFamily="18" charset="0"/>
              </a:rPr>
              <a:t>Cómo ayudar a su hijo </a:t>
            </a:r>
            <a:r>
              <a:rPr lang="es-ES" sz="4000" b="1" dirty="0" smtClean="0">
                <a:latin typeface="Bookman Old Style" panose="02050604050505020204" pitchFamily="18" charset="0"/>
              </a:rPr>
              <a:t/>
            </a:r>
            <a:br>
              <a:rPr lang="es-ES" sz="4000" b="1" dirty="0" smtClean="0">
                <a:latin typeface="Bookman Old Style" panose="02050604050505020204" pitchFamily="18" charset="0"/>
              </a:rPr>
            </a:br>
            <a:r>
              <a:rPr lang="es-ES" sz="4000" b="1" dirty="0" smtClean="0">
                <a:latin typeface="Bookman Old Style" panose="02050604050505020204" pitchFamily="18" charset="0"/>
              </a:rPr>
              <a:t>a </a:t>
            </a:r>
            <a:r>
              <a:rPr lang="es-ES" sz="4000" b="1" dirty="0">
                <a:latin typeface="Bookman Old Style" panose="02050604050505020204" pitchFamily="18" charset="0"/>
              </a:rPr>
              <a:t>tener éxito </a:t>
            </a:r>
            <a:r>
              <a:rPr lang="es-ES" sz="4000" b="1" dirty="0" smtClean="0">
                <a:latin typeface="Bookman Old Style" panose="02050604050505020204" pitchFamily="18" charset="0"/>
              </a:rPr>
              <a:t/>
            </a:r>
            <a:br>
              <a:rPr lang="es-ES" sz="4000" b="1" dirty="0" smtClean="0">
                <a:latin typeface="Bookman Old Style" panose="02050604050505020204" pitchFamily="18" charset="0"/>
              </a:rPr>
            </a:br>
            <a:r>
              <a:rPr lang="es-ES" sz="4000" b="1" dirty="0" smtClean="0">
                <a:latin typeface="Bookman Old Style" panose="02050604050505020204" pitchFamily="18" charset="0"/>
              </a:rPr>
              <a:t>a </a:t>
            </a:r>
            <a:r>
              <a:rPr lang="es-ES" sz="4000" b="1" dirty="0">
                <a:latin typeface="Bookman Old Style" panose="02050604050505020204" pitchFamily="18" charset="0"/>
              </a:rPr>
              <a:t>leer y escribir</a:t>
            </a:r>
            <a:endParaRPr lang="en-US" sz="4000" b="1" dirty="0">
              <a:latin typeface="Bookman Old Style" panose="02050604050505020204" pitchFamily="18" charset="0"/>
            </a:endParaRPr>
          </a:p>
        </p:txBody>
      </p:sp>
      <p:sp>
        <p:nvSpPr>
          <p:cNvPr id="3" name="Subtitle 2"/>
          <p:cNvSpPr>
            <a:spLocks noGrp="1"/>
          </p:cNvSpPr>
          <p:nvPr>
            <p:ph type="subTitle" idx="1"/>
          </p:nvPr>
        </p:nvSpPr>
        <p:spPr>
          <a:xfrm>
            <a:off x="2483427" y="2971800"/>
            <a:ext cx="4191000" cy="1295400"/>
          </a:xfrm>
        </p:spPr>
        <p:txBody>
          <a:bodyPr/>
          <a:lstStyle/>
          <a:p>
            <a:pPr algn="ctr">
              <a:spcBef>
                <a:spcPts val="0"/>
              </a:spcBef>
            </a:pPr>
            <a:r>
              <a:rPr lang="es-ES" dirty="0"/>
              <a:t>Guía para </a:t>
            </a:r>
            <a:r>
              <a:rPr lang="es-ES" dirty="0" smtClean="0"/>
              <a:t>padres de </a:t>
            </a:r>
            <a:r>
              <a:rPr lang="en-US" dirty="0" err="1" smtClean="0"/>
              <a:t>niños</a:t>
            </a:r>
            <a:r>
              <a:rPr lang="en-US" dirty="0"/>
              <a:t> </a:t>
            </a:r>
            <a:endParaRPr lang="en-US" dirty="0" smtClean="0"/>
          </a:p>
          <a:p>
            <a:pPr algn="ctr">
              <a:spcBef>
                <a:spcPts val="0"/>
              </a:spcBef>
            </a:pPr>
            <a:r>
              <a:rPr lang="en-US" dirty="0" smtClean="0"/>
              <a:t>en </a:t>
            </a:r>
            <a:r>
              <a:rPr lang="es-ES" dirty="0" err="1" smtClean="0"/>
              <a:t>kinder</a:t>
            </a:r>
            <a:r>
              <a:rPr lang="es-ES" dirty="0" smtClean="0"/>
              <a:t> </a:t>
            </a:r>
            <a:r>
              <a:rPr lang="es-ES" dirty="0"/>
              <a:t>a segundo </a:t>
            </a:r>
            <a:r>
              <a:rPr lang="es-ES" dirty="0" smtClean="0"/>
              <a:t>grado</a:t>
            </a:r>
            <a:endParaRPr lang="en-US" b="1" dirty="0"/>
          </a:p>
        </p:txBody>
      </p:sp>
      <p:pic>
        <p:nvPicPr>
          <p:cNvPr id="4" name="Picture 2" descr="http://www2.btcs.org/WebPortals/Portals/7/Demco%20Clip%20Art%200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7" y="4437887"/>
            <a:ext cx="9144000" cy="2420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533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Straight Connector 39"/>
          <p:cNvCxnSpPr/>
          <p:nvPr/>
        </p:nvCxnSpPr>
        <p:spPr>
          <a:xfrm>
            <a:off x="685800" y="3048000"/>
            <a:ext cx="7848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85800" y="3352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85800" y="27432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Writing for </a:t>
            </a:r>
            <a:r>
              <a:rPr lang="en-US" dirty="0"/>
              <a:t>S</a:t>
            </a:r>
            <a:r>
              <a:rPr lang="en-US" dirty="0" smtClean="0"/>
              <a:t>ounds</a:t>
            </a:r>
            <a:endParaRPr lang="en-US" dirty="0"/>
          </a:p>
        </p:txBody>
      </p:sp>
      <p:sp>
        <p:nvSpPr>
          <p:cNvPr id="5" name="Rectangle 4"/>
          <p:cNvSpPr/>
          <p:nvPr/>
        </p:nvSpPr>
        <p:spPr>
          <a:xfrm>
            <a:off x="685800" y="1756924"/>
            <a:ext cx="78486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447800" y="2743200"/>
            <a:ext cx="6629400" cy="830997"/>
          </a:xfrm>
          <a:prstGeom prst="rect">
            <a:avLst/>
          </a:prstGeom>
          <a:noFill/>
        </p:spPr>
        <p:txBody>
          <a:bodyPr wrap="square" rtlCol="0">
            <a:spAutoFit/>
          </a:bodyPr>
          <a:lstStyle/>
          <a:p>
            <a:r>
              <a:rPr lang="en-US" sz="4800" dirty="0">
                <a:latin typeface="MV Boli" panose="02000500030200090000" pitchFamily="2" charset="0"/>
                <a:cs typeface="MV Boli" panose="02000500030200090000" pitchFamily="2" charset="0"/>
              </a:rPr>
              <a:t>p</a:t>
            </a:r>
            <a:r>
              <a:rPr lang="en-US" sz="4800" dirty="0" smtClean="0">
                <a:latin typeface="MV Boli" panose="02000500030200090000" pitchFamily="2" charset="0"/>
                <a:cs typeface="MV Boli" panose="02000500030200090000" pitchFamily="2" charset="0"/>
              </a:rPr>
              <a:t>in	</a:t>
            </a:r>
            <a:r>
              <a:rPr lang="en-US" sz="4800" dirty="0">
                <a:latin typeface="MV Boli" panose="02000500030200090000" pitchFamily="2" charset="0"/>
                <a:cs typeface="MV Boli" panose="02000500030200090000" pitchFamily="2" charset="0"/>
              </a:rPr>
              <a:t> </a:t>
            </a:r>
            <a:r>
              <a:rPr lang="en-US" sz="4800" dirty="0" smtClean="0">
                <a:latin typeface="MV Boli" panose="02000500030200090000" pitchFamily="2" charset="0"/>
                <a:cs typeface="MV Boli" panose="02000500030200090000" pitchFamily="2" charset="0"/>
              </a:rPr>
              <a:t> twin  grin  shin</a:t>
            </a:r>
            <a:r>
              <a:rPr lang="en-US" sz="3200" dirty="0" smtClean="0"/>
              <a:t>	</a:t>
            </a:r>
            <a:endParaRPr lang="en-US" sz="3200" dirty="0"/>
          </a:p>
        </p:txBody>
      </p:sp>
      <p:cxnSp>
        <p:nvCxnSpPr>
          <p:cNvPr id="46" name="Straight Connector 45"/>
          <p:cNvCxnSpPr/>
          <p:nvPr/>
        </p:nvCxnSpPr>
        <p:spPr>
          <a:xfrm>
            <a:off x="685800" y="4038600"/>
            <a:ext cx="7848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85800" y="43434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85800" y="37338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85800" y="5029200"/>
            <a:ext cx="78486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85800" y="53340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85800" y="4724400"/>
            <a:ext cx="7848600"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447800" y="3747655"/>
            <a:ext cx="6629400" cy="830997"/>
          </a:xfrm>
          <a:prstGeom prst="rect">
            <a:avLst/>
          </a:prstGeom>
          <a:noFill/>
        </p:spPr>
        <p:txBody>
          <a:bodyPr wrap="square" rtlCol="0">
            <a:spAutoFit/>
          </a:bodyPr>
          <a:lstStyle/>
          <a:p>
            <a:r>
              <a:rPr lang="en-US" sz="4800" dirty="0" smtClean="0">
                <a:latin typeface="MV Boli" panose="02000500030200090000" pitchFamily="2" charset="0"/>
                <a:cs typeface="MV Boli" panose="02000500030200090000" pitchFamily="2" charset="0"/>
              </a:rPr>
              <a:t>ran  van	  bran     </a:t>
            </a:r>
            <a:r>
              <a:rPr lang="en-US" sz="3200" dirty="0" smtClean="0"/>
              <a:t>	</a:t>
            </a:r>
            <a:endParaRPr lang="en-US" sz="3200" dirty="0"/>
          </a:p>
        </p:txBody>
      </p:sp>
    </p:spTree>
    <p:extLst>
      <p:ext uri="{BB962C8B-B14F-4D97-AF65-F5344CB8AC3E}">
        <p14:creationId xmlns:p14="http://schemas.microsoft.com/office/powerpoint/2010/main" val="839004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sz="3800" dirty="0" smtClean="0"/>
              <a:t>Decodable Book con Autograph Reading</a:t>
            </a:r>
            <a:endParaRPr lang="en-US" sz="3800" dirty="0"/>
          </a:p>
        </p:txBody>
      </p:sp>
      <p:sp>
        <p:nvSpPr>
          <p:cNvPr id="3" name="Content Placeholder 2"/>
          <p:cNvSpPr>
            <a:spLocks noGrp="1"/>
          </p:cNvSpPr>
          <p:nvPr>
            <p:ph sz="quarter" idx="1"/>
          </p:nvPr>
        </p:nvSpPr>
        <p:spPr/>
        <p:txBody>
          <a:bodyPr>
            <a:normAutofit/>
          </a:bodyPr>
          <a:lstStyle/>
          <a:p>
            <a:pPr marL="0" indent="0">
              <a:buNone/>
            </a:pPr>
            <a:r>
              <a:rPr lang="es-ES" dirty="0"/>
              <a:t>Ayuda a usar la pauta ortográfica en el contexto de un cuento y practicar a leer</a:t>
            </a:r>
            <a:r>
              <a:rPr lang="es-ES" dirty="0" smtClean="0"/>
              <a:t>.</a:t>
            </a:r>
          </a:p>
          <a:p>
            <a:pPr marL="0" indent="0">
              <a:buNone/>
            </a:pPr>
            <a:endParaRPr lang="en-US" dirty="0" smtClean="0"/>
          </a:p>
          <a:p>
            <a:pPr marL="514350" indent="-514350">
              <a:buAutoNum type="arabicPeriod"/>
            </a:pPr>
            <a:r>
              <a:rPr lang="es-ES" dirty="0"/>
              <a:t>Se encuentran los cuentos que enfatizan varias pautas ortográficas aquí...</a:t>
            </a:r>
            <a:r>
              <a:rPr lang="en-US" dirty="0" smtClean="0"/>
              <a:t> </a:t>
            </a:r>
            <a:r>
              <a:rPr lang="en-US" dirty="0" smtClean="0">
                <a:hlinkClick r:id="rId2"/>
              </a:rPr>
              <a:t>www.UThinkedu.com/interactive-Spanish</a:t>
            </a:r>
            <a:r>
              <a:rPr lang="en-US" dirty="0" smtClean="0"/>
              <a:t>  </a:t>
            </a:r>
          </a:p>
          <a:p>
            <a:pPr marL="514350" indent="-514350">
              <a:buAutoNum type="arabicPeriod"/>
            </a:pPr>
            <a:r>
              <a:rPr lang="es-ES" dirty="0"/>
              <a:t>Su hijo lee para varias personas un cuento. Cada persona firma su nombre.</a:t>
            </a:r>
            <a:endParaRPr lang="en-US" dirty="0" smtClean="0"/>
          </a:p>
          <a:p>
            <a:pPr marL="0" indent="0">
              <a:buNone/>
            </a:pPr>
            <a:r>
              <a:rPr lang="en-US" dirty="0" smtClean="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89471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sz="3800" dirty="0" smtClean="0"/>
              <a:t>Decodable Book con Autograph Reading</a:t>
            </a:r>
            <a:endParaRPr lang="en-US" sz="3800" dirty="0"/>
          </a:p>
        </p:txBody>
      </p:sp>
      <p:sp>
        <p:nvSpPr>
          <p:cNvPr id="4" name="Content Placeholder 3"/>
          <p:cNvSpPr>
            <a:spLocks noGrp="1"/>
          </p:cNvSpPr>
          <p:nvPr>
            <p:ph idx="1"/>
          </p:nvPr>
        </p:nvSpPr>
        <p:spPr>
          <a:xfrm>
            <a:off x="762001" y="1625380"/>
            <a:ext cx="3657600" cy="4525963"/>
          </a:xfrm>
        </p:spPr>
        <p:txBody>
          <a:bodyPr>
            <a:normAutofit fontScale="92500" lnSpcReduction="20000"/>
          </a:bodyPr>
          <a:lstStyle/>
          <a:p>
            <a:pPr marL="0" indent="0" algn="ctr">
              <a:buNone/>
            </a:pPr>
            <a:r>
              <a:rPr lang="en-US" sz="2400" b="1" dirty="0" smtClean="0"/>
              <a:t>“-in” #1</a:t>
            </a:r>
          </a:p>
          <a:p>
            <a:pPr marL="0" indent="0" algn="ctr">
              <a:buNone/>
            </a:pPr>
            <a:endParaRPr lang="en-US" sz="2400" dirty="0" smtClean="0"/>
          </a:p>
          <a:p>
            <a:pPr marL="0" indent="0">
              <a:buNone/>
            </a:pPr>
            <a:r>
              <a:rPr lang="en-US" sz="2400" dirty="0" smtClean="0"/>
              <a:t>Ginny had a big grin when she found out she was the winner of a big pumpkin. She had to spin the spinner to win the prize. As she stepped toward she hit her shin and broke the skin on her shin. Ginny had to squint as her kin pulled a </a:t>
            </a:r>
            <a:r>
              <a:rPr lang="en-US" sz="2400" dirty="0" err="1" smtClean="0"/>
              <a:t>band-aid</a:t>
            </a:r>
            <a:r>
              <a:rPr lang="en-US" sz="2400" dirty="0" smtClean="0"/>
              <a:t> out of the tin bin and put it on her knee.</a:t>
            </a:r>
            <a:br>
              <a:rPr lang="en-US" sz="2400" dirty="0" smtClean="0"/>
            </a:br>
            <a:endParaRPr lang="en-US" sz="2400" dirty="0" smtClean="0"/>
          </a:p>
          <a:p>
            <a:pPr marL="0" indent="0">
              <a:buNone/>
            </a:pPr>
            <a:r>
              <a:rPr lang="en-US" sz="2400" dirty="0" smtClean="0"/>
              <a:t>by D. </a:t>
            </a:r>
            <a:r>
              <a:rPr lang="en-US" sz="2400" dirty="0" err="1" smtClean="0"/>
              <a:t>Brakefield</a:t>
            </a:r>
            <a:endParaRPr lang="en-US" sz="2400" dirty="0"/>
          </a:p>
        </p:txBody>
      </p:sp>
      <p:sp>
        <p:nvSpPr>
          <p:cNvPr id="5" name="Rectangle 4"/>
          <p:cNvSpPr/>
          <p:nvPr/>
        </p:nvSpPr>
        <p:spPr>
          <a:xfrm>
            <a:off x="685800" y="1600200"/>
            <a:ext cx="3810000" cy="45763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3"/>
          <p:cNvSpPr txBox="1">
            <a:spLocks/>
          </p:cNvSpPr>
          <p:nvPr/>
        </p:nvSpPr>
        <p:spPr>
          <a:xfrm>
            <a:off x="4800601" y="1625380"/>
            <a:ext cx="3657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smtClean="0"/>
              <a:t>Autograph Reading</a:t>
            </a:r>
          </a:p>
          <a:p>
            <a:pPr marL="0" indent="0">
              <a:buFont typeface="Arial" panose="020B0604020202020204" pitchFamily="34" charset="0"/>
              <a:buNone/>
            </a:pPr>
            <a:endParaRPr lang="en-US" sz="1800" dirty="0" smtClean="0"/>
          </a:p>
          <a:p>
            <a:pPr marL="0" indent="0">
              <a:buFont typeface="Arial" panose="020B0604020202020204" pitchFamily="34" charset="0"/>
              <a:buNone/>
            </a:pPr>
            <a:r>
              <a:rPr lang="en-US" sz="1800" dirty="0" err="1" smtClean="0"/>
              <a:t>Nombre</a:t>
            </a:r>
            <a:r>
              <a:rPr lang="en-US" sz="1800" dirty="0" smtClean="0"/>
              <a:t>:_____________________</a:t>
            </a:r>
          </a:p>
          <a:p>
            <a:pPr marL="0" indent="0">
              <a:buNone/>
            </a:pPr>
            <a:r>
              <a:rPr lang="en-US" sz="1800" dirty="0" err="1"/>
              <a:t>T</a:t>
            </a:r>
            <a:r>
              <a:rPr lang="en-US" sz="1800" dirty="0" err="1" smtClean="0"/>
              <a:t>ítulo</a:t>
            </a:r>
            <a:r>
              <a:rPr lang="en-US" sz="1800" dirty="0" smtClean="0"/>
              <a:t>:_______________________</a:t>
            </a:r>
          </a:p>
          <a:p>
            <a:pPr marL="0" indent="0">
              <a:buFont typeface="Arial" panose="020B0604020202020204" pitchFamily="34" charset="0"/>
              <a:buNone/>
            </a:pPr>
            <a:endParaRPr lang="en-US" sz="1800" dirty="0" smtClean="0"/>
          </a:p>
          <a:p>
            <a:pPr marL="0" indent="0">
              <a:spcBef>
                <a:spcPts val="0"/>
              </a:spcBef>
              <a:buNone/>
            </a:pPr>
            <a:r>
              <a:rPr lang="es-ES" sz="1800" dirty="0" smtClean="0"/>
              <a:t>Lea un cuento </a:t>
            </a:r>
            <a:r>
              <a:rPr lang="es-ES" sz="1800" dirty="0"/>
              <a:t>a</a:t>
            </a:r>
            <a:r>
              <a:rPr lang="es-ES" sz="1800" dirty="0" smtClean="0"/>
              <a:t> cinco personas y </a:t>
            </a:r>
            <a:r>
              <a:rPr lang="es-ES" sz="1800" dirty="0"/>
              <a:t>pídale a </a:t>
            </a:r>
            <a:r>
              <a:rPr lang="es-ES" sz="1800" dirty="0" smtClean="0"/>
              <a:t>cada </a:t>
            </a:r>
            <a:r>
              <a:rPr lang="es-ES" sz="1800" dirty="0"/>
              <a:t>persona </a:t>
            </a:r>
            <a:r>
              <a:rPr lang="es-ES" sz="1800" dirty="0" smtClean="0"/>
              <a:t>que firme </a:t>
            </a:r>
            <a:r>
              <a:rPr lang="es-ES" sz="1800" dirty="0"/>
              <a:t>su </a:t>
            </a:r>
            <a:r>
              <a:rPr lang="es-ES" sz="1800" dirty="0" smtClean="0"/>
              <a:t>nombre.</a:t>
            </a:r>
            <a:endParaRPr lang="en-US" sz="1800" dirty="0" smtClean="0"/>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r>
              <a:rPr lang="en-US" sz="1800" dirty="0" smtClean="0"/>
              <a:t>___________________________</a:t>
            </a:r>
          </a:p>
          <a:p>
            <a:pPr>
              <a:buFont typeface="Arial" panose="020B0604020202020204" pitchFamily="34" charset="0"/>
              <a:buAutoNum type="arabicPeriod"/>
            </a:pPr>
            <a:endParaRPr lang="en-US" sz="1800" dirty="0"/>
          </a:p>
        </p:txBody>
      </p:sp>
      <p:sp>
        <p:nvSpPr>
          <p:cNvPr id="7" name="Rectangle 6"/>
          <p:cNvSpPr/>
          <p:nvPr/>
        </p:nvSpPr>
        <p:spPr>
          <a:xfrm>
            <a:off x="4724400" y="1600200"/>
            <a:ext cx="3810000" cy="45763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0378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Bank</a:t>
            </a:r>
            <a:endParaRPr lang="en-US" dirty="0"/>
          </a:p>
        </p:txBody>
      </p:sp>
      <p:sp>
        <p:nvSpPr>
          <p:cNvPr id="3" name="Content Placeholder 2"/>
          <p:cNvSpPr>
            <a:spLocks noGrp="1"/>
          </p:cNvSpPr>
          <p:nvPr>
            <p:ph sz="quarter" idx="1"/>
          </p:nvPr>
        </p:nvSpPr>
        <p:spPr>
          <a:xfrm>
            <a:off x="457199" y="1600200"/>
            <a:ext cx="8305801" cy="4525963"/>
          </a:xfrm>
        </p:spPr>
        <p:txBody>
          <a:bodyPr>
            <a:normAutofit lnSpcReduction="10000"/>
          </a:bodyPr>
          <a:lstStyle/>
          <a:p>
            <a:pPr marL="0" indent="0">
              <a:buNone/>
            </a:pPr>
            <a:r>
              <a:rPr lang="es-ES" dirty="0"/>
              <a:t>Ayuda a reconocer palabras </a:t>
            </a:r>
            <a:r>
              <a:rPr lang="es-ES" dirty="0" smtClean="0"/>
              <a:t>instantemente.</a:t>
            </a:r>
          </a:p>
          <a:p>
            <a:pPr marL="0" indent="0">
              <a:buNone/>
            </a:pPr>
            <a:endParaRPr lang="en-US" dirty="0" smtClean="0"/>
          </a:p>
          <a:p>
            <a:pPr marL="514350" indent="-514350">
              <a:buAutoNum type="arabicPeriod"/>
            </a:pPr>
            <a:r>
              <a:rPr lang="es-ES" dirty="0"/>
              <a:t>Escriba en tarjetas palabras que su hijo está aprendiendo</a:t>
            </a:r>
            <a:r>
              <a:rPr lang="es-ES" dirty="0" smtClean="0"/>
              <a:t>. </a:t>
            </a:r>
            <a:r>
              <a:rPr lang="es-ES" dirty="0"/>
              <a:t>Incluya palabras de alta </a:t>
            </a:r>
            <a:r>
              <a:rPr lang="es-ES" dirty="0" smtClean="0"/>
              <a:t>frecuencia.</a:t>
            </a:r>
          </a:p>
          <a:p>
            <a:pPr marL="514350" indent="-514350">
              <a:buAutoNum type="arabicPeriod"/>
            </a:pPr>
            <a:r>
              <a:rPr lang="es-ES" dirty="0"/>
              <a:t>Su hijo </a:t>
            </a:r>
            <a:r>
              <a:rPr lang="es-ES" dirty="0" smtClean="0"/>
              <a:t>practica </a:t>
            </a:r>
            <a:r>
              <a:rPr lang="es-ES" dirty="0"/>
              <a:t>y identifica palabras todos los días</a:t>
            </a:r>
            <a:r>
              <a:rPr lang="es-ES" dirty="0" smtClean="0"/>
              <a:t>.</a:t>
            </a:r>
            <a:r>
              <a:rPr lang="en-US" dirty="0" smtClean="0"/>
              <a:t> </a:t>
            </a:r>
            <a:r>
              <a:rPr lang="es-ES" dirty="0"/>
              <a:t>Cuando lee correctamente, ponga una estrella en la tarjeta</a:t>
            </a:r>
            <a:r>
              <a:rPr lang="es-ES" dirty="0" smtClean="0"/>
              <a:t>.</a:t>
            </a:r>
          </a:p>
          <a:p>
            <a:pPr marL="514350" indent="-514350">
              <a:buAutoNum type="arabicPeriod"/>
            </a:pPr>
            <a:r>
              <a:rPr lang="es-ES" dirty="0"/>
              <a:t>Cuando lee la palabra correctamente cinco veces, ponga la tarjeta en la categoría, "palabras que conozco." </a:t>
            </a:r>
            <a:endParaRPr lang="en-US" dirty="0"/>
          </a:p>
        </p:txBody>
      </p:sp>
    </p:spTree>
    <p:extLst>
      <p:ext uri="{BB962C8B-B14F-4D97-AF65-F5344CB8AC3E}">
        <p14:creationId xmlns:p14="http://schemas.microsoft.com/office/powerpoint/2010/main" val="1407794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Bank</a:t>
            </a:r>
            <a:endParaRPr lang="en-US" dirty="0"/>
          </a:p>
        </p:txBody>
      </p:sp>
      <p:sp>
        <p:nvSpPr>
          <p:cNvPr id="5" name="Rectangle 4"/>
          <p:cNvSpPr/>
          <p:nvPr/>
        </p:nvSpPr>
        <p:spPr>
          <a:xfrm>
            <a:off x="838200" y="1756924"/>
            <a:ext cx="7543800" cy="42628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752600" y="2169492"/>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752600" y="2386885"/>
            <a:ext cx="2341418" cy="954107"/>
          </a:xfrm>
          <a:prstGeom prst="rect">
            <a:avLst/>
          </a:prstGeom>
          <a:noFill/>
        </p:spPr>
        <p:txBody>
          <a:bodyPr wrap="square" rtlCol="0">
            <a:spAutoFit/>
          </a:bodyPr>
          <a:lstStyle/>
          <a:p>
            <a:pPr algn="ctr"/>
            <a:r>
              <a:rPr lang="es-ES" sz="2800" b="1" dirty="0" smtClean="0"/>
              <a:t>Palabras </a:t>
            </a:r>
            <a:r>
              <a:rPr lang="es-ES" sz="2800" b="1" dirty="0"/>
              <a:t>que </a:t>
            </a:r>
            <a:r>
              <a:rPr lang="es-ES" sz="2800" b="1" dirty="0" smtClean="0"/>
              <a:t>conozco</a:t>
            </a:r>
            <a:endParaRPr lang="en-US" sz="2800" b="1" dirty="0"/>
          </a:p>
        </p:txBody>
      </p:sp>
      <p:sp>
        <p:nvSpPr>
          <p:cNvPr id="38" name="Rectangle 37"/>
          <p:cNvSpPr/>
          <p:nvPr/>
        </p:nvSpPr>
        <p:spPr>
          <a:xfrm>
            <a:off x="5029200" y="2169492"/>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032664" y="2263773"/>
            <a:ext cx="2341418" cy="1200329"/>
          </a:xfrm>
          <a:prstGeom prst="rect">
            <a:avLst/>
          </a:prstGeom>
          <a:noFill/>
        </p:spPr>
        <p:txBody>
          <a:bodyPr wrap="square" rtlCol="0">
            <a:spAutoFit/>
          </a:bodyPr>
          <a:lstStyle/>
          <a:p>
            <a:pPr algn="ctr"/>
            <a:r>
              <a:rPr lang="en-US" sz="2400" b="1" dirty="0" err="1"/>
              <a:t>Palabras</a:t>
            </a:r>
            <a:r>
              <a:rPr lang="en-US" sz="2400" b="1" dirty="0"/>
              <a:t> </a:t>
            </a:r>
            <a:r>
              <a:rPr lang="en-US" sz="2400" b="1" dirty="0" err="1"/>
              <a:t>que</a:t>
            </a:r>
            <a:r>
              <a:rPr lang="en-US" sz="2400" b="1" dirty="0"/>
              <a:t> </a:t>
            </a:r>
            <a:r>
              <a:rPr lang="en-US" sz="2400" b="1" dirty="0" err="1"/>
              <a:t>estoy</a:t>
            </a:r>
            <a:r>
              <a:rPr lang="en-US" sz="2400" b="1" dirty="0"/>
              <a:t> </a:t>
            </a:r>
            <a:r>
              <a:rPr lang="en-US" sz="2400" b="1" dirty="0" err="1"/>
              <a:t>aprendiendo</a:t>
            </a:r>
            <a:endParaRPr lang="en-US" sz="2400" b="1" dirty="0"/>
          </a:p>
        </p:txBody>
      </p:sp>
      <p:sp>
        <p:nvSpPr>
          <p:cNvPr id="40" name="Rectangle 39"/>
          <p:cNvSpPr/>
          <p:nvPr/>
        </p:nvSpPr>
        <p:spPr>
          <a:xfrm>
            <a:off x="1752600" y="4038600"/>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756064" y="4471390"/>
            <a:ext cx="2341418" cy="523220"/>
          </a:xfrm>
          <a:prstGeom prst="rect">
            <a:avLst/>
          </a:prstGeom>
          <a:noFill/>
        </p:spPr>
        <p:txBody>
          <a:bodyPr wrap="square" rtlCol="0">
            <a:spAutoFit/>
          </a:bodyPr>
          <a:lstStyle/>
          <a:p>
            <a:pPr algn="ctr"/>
            <a:r>
              <a:rPr lang="en-US" sz="2800" dirty="0" smtClean="0"/>
              <a:t>grin</a:t>
            </a:r>
            <a:endParaRPr lang="en-US" sz="2800" dirty="0"/>
          </a:p>
        </p:txBody>
      </p:sp>
      <p:sp>
        <p:nvSpPr>
          <p:cNvPr id="42" name="Rectangle 41"/>
          <p:cNvSpPr/>
          <p:nvPr/>
        </p:nvSpPr>
        <p:spPr>
          <a:xfrm>
            <a:off x="5060373" y="4038600"/>
            <a:ext cx="2341418" cy="13635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063837" y="4458745"/>
            <a:ext cx="2341418" cy="523220"/>
          </a:xfrm>
          <a:prstGeom prst="rect">
            <a:avLst/>
          </a:prstGeom>
          <a:noFill/>
        </p:spPr>
        <p:txBody>
          <a:bodyPr wrap="square" rtlCol="0">
            <a:spAutoFit/>
          </a:bodyPr>
          <a:lstStyle/>
          <a:p>
            <a:pPr algn="ctr"/>
            <a:r>
              <a:rPr lang="en-US" sz="2800" dirty="0" smtClean="0"/>
              <a:t>strange</a:t>
            </a:r>
            <a:endParaRPr lang="en-US" sz="2800" dirty="0"/>
          </a:p>
        </p:txBody>
      </p:sp>
      <p:sp>
        <p:nvSpPr>
          <p:cNvPr id="44" name="5-Point Star 43"/>
          <p:cNvSpPr/>
          <p:nvPr/>
        </p:nvSpPr>
        <p:spPr>
          <a:xfrm>
            <a:off x="1981200" y="4267200"/>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5-Point Star 44"/>
          <p:cNvSpPr/>
          <p:nvPr/>
        </p:nvSpPr>
        <p:spPr>
          <a:xfrm>
            <a:off x="2809009" y="4238281"/>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5-Point Star 45"/>
          <p:cNvSpPr/>
          <p:nvPr/>
        </p:nvSpPr>
        <p:spPr>
          <a:xfrm>
            <a:off x="3657600" y="4238281"/>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5-Point Star 46"/>
          <p:cNvSpPr/>
          <p:nvPr/>
        </p:nvSpPr>
        <p:spPr>
          <a:xfrm>
            <a:off x="3667991" y="4994610"/>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5-Point Star 47"/>
          <p:cNvSpPr/>
          <p:nvPr/>
        </p:nvSpPr>
        <p:spPr>
          <a:xfrm>
            <a:off x="1960418" y="4994610"/>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5-Point Star 48"/>
          <p:cNvSpPr/>
          <p:nvPr/>
        </p:nvSpPr>
        <p:spPr>
          <a:xfrm>
            <a:off x="5334000" y="4263570"/>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5-Point Star 49"/>
          <p:cNvSpPr/>
          <p:nvPr/>
        </p:nvSpPr>
        <p:spPr>
          <a:xfrm>
            <a:off x="7010400" y="4234651"/>
            <a:ext cx="228600" cy="19154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9296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Dictionary</a:t>
            </a:r>
            <a:endParaRPr lang="en-US" dirty="0"/>
          </a:p>
        </p:txBody>
      </p:sp>
      <p:sp>
        <p:nvSpPr>
          <p:cNvPr id="3" name="Content Placeholder 2"/>
          <p:cNvSpPr>
            <a:spLocks noGrp="1"/>
          </p:cNvSpPr>
          <p:nvPr>
            <p:ph sz="quarter" idx="1"/>
          </p:nvPr>
        </p:nvSpPr>
        <p:spPr/>
        <p:txBody>
          <a:bodyPr>
            <a:normAutofit/>
          </a:bodyPr>
          <a:lstStyle/>
          <a:p>
            <a:pPr marL="0" indent="0">
              <a:buNone/>
            </a:pPr>
            <a:r>
              <a:rPr lang="es-ES" dirty="0"/>
              <a:t>Ayuda a leer con fluidez</a:t>
            </a:r>
            <a:r>
              <a:rPr lang="es-ES" dirty="0" smtClean="0"/>
              <a:t>.</a:t>
            </a:r>
          </a:p>
          <a:p>
            <a:pPr marL="0" indent="0">
              <a:buNone/>
            </a:pPr>
            <a:endParaRPr lang="en-US" dirty="0" smtClean="0"/>
          </a:p>
          <a:p>
            <a:pPr marL="514350" indent="-514350">
              <a:buAutoNum type="arabicPeriod"/>
            </a:pPr>
            <a:r>
              <a:rPr lang="es-ES" dirty="0"/>
              <a:t>Su hijo lee un libro por 3 minutos. Cuando no conoce una palabra, dígala. Anote la cantidad total de </a:t>
            </a:r>
            <a:r>
              <a:rPr lang="es-ES" dirty="0" smtClean="0"/>
              <a:t>palabras </a:t>
            </a:r>
            <a:r>
              <a:rPr lang="es-ES" dirty="0"/>
              <a:t>leídas </a:t>
            </a:r>
            <a:r>
              <a:rPr lang="es-ES" dirty="0" smtClean="0"/>
              <a:t>correctamente.</a:t>
            </a:r>
            <a:r>
              <a:rPr lang="es-ES" b="1" dirty="0" smtClean="0"/>
              <a:t> </a:t>
            </a:r>
          </a:p>
          <a:p>
            <a:pPr marL="514350" indent="-514350">
              <a:buAutoNum type="arabicPeriod"/>
            </a:pPr>
            <a:r>
              <a:rPr lang="es-ES" dirty="0" smtClean="0"/>
              <a:t>Su </a:t>
            </a:r>
            <a:r>
              <a:rPr lang="es-ES" dirty="0"/>
              <a:t>hijo relee el libro por 3 minutos. Anote la cantidad total de palabras leídas correctamente.</a:t>
            </a:r>
            <a:r>
              <a:rPr lang="es-ES" b="1" dirty="0"/>
              <a:t> </a:t>
            </a:r>
          </a:p>
          <a:p>
            <a:pPr marL="514350" indent="-514350">
              <a:buAutoNum type="arabicPeriod"/>
            </a:pPr>
            <a:r>
              <a:rPr lang="es-ES" dirty="0" smtClean="0"/>
              <a:t>Haga </a:t>
            </a:r>
            <a:r>
              <a:rPr lang="es-ES" dirty="0"/>
              <a:t>un gráfico con los dos números para que su hijo vea el progreso.</a:t>
            </a:r>
            <a:endParaRPr lang="en-US" dirty="0"/>
          </a:p>
        </p:txBody>
      </p:sp>
    </p:spTree>
    <p:extLst>
      <p:ext uri="{BB962C8B-B14F-4D97-AF65-F5344CB8AC3E}">
        <p14:creationId xmlns:p14="http://schemas.microsoft.com/office/powerpoint/2010/main" val="991272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Dictionary</a:t>
            </a:r>
            <a:endParaRPr lang="en-US" dirty="0"/>
          </a:p>
        </p:txBody>
      </p:sp>
      <p:sp>
        <p:nvSpPr>
          <p:cNvPr id="6" name="Rectangle 5"/>
          <p:cNvSpPr/>
          <p:nvPr/>
        </p:nvSpPr>
        <p:spPr>
          <a:xfrm>
            <a:off x="838200" y="1756924"/>
            <a:ext cx="7543800" cy="42628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2" name="Chart 21"/>
          <p:cNvGraphicFramePr/>
          <p:nvPr>
            <p:extLst>
              <p:ext uri="{D42A27DB-BD31-4B8C-83A1-F6EECF244321}">
                <p14:modId xmlns:p14="http://schemas.microsoft.com/office/powerpoint/2010/main" val="288474590"/>
              </p:ext>
            </p:extLst>
          </p:nvPr>
        </p:nvGraphicFramePr>
        <p:xfrm>
          <a:off x="1562100" y="1856362"/>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06483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Relationship Chart</a:t>
            </a:r>
            <a:endParaRPr lang="en-US" dirty="0"/>
          </a:p>
        </p:txBody>
      </p:sp>
      <p:sp>
        <p:nvSpPr>
          <p:cNvPr id="3" name="Content Placeholder 2"/>
          <p:cNvSpPr>
            <a:spLocks noGrp="1"/>
          </p:cNvSpPr>
          <p:nvPr>
            <p:ph sz="quarter" idx="1"/>
          </p:nvPr>
        </p:nvSpPr>
        <p:spPr>
          <a:xfrm>
            <a:off x="457200" y="1752600"/>
            <a:ext cx="8382000" cy="4495800"/>
          </a:xfrm>
        </p:spPr>
        <p:txBody>
          <a:bodyPr>
            <a:normAutofit fontScale="85000" lnSpcReduction="20000"/>
          </a:bodyPr>
          <a:lstStyle/>
          <a:p>
            <a:pPr marL="0" indent="0">
              <a:buNone/>
            </a:pPr>
            <a:r>
              <a:rPr lang="es-ES" dirty="0"/>
              <a:t>Ayuda a concentrar en los problemas y las soluciones en un cuento. Se usa con </a:t>
            </a:r>
            <a:r>
              <a:rPr lang="es-ES" u="sng" dirty="0"/>
              <a:t>textos narrativos</a:t>
            </a:r>
            <a:r>
              <a:rPr lang="es-ES" dirty="0" smtClean="0"/>
              <a:t>. </a:t>
            </a:r>
          </a:p>
          <a:p>
            <a:pPr marL="0" indent="0">
              <a:buNone/>
            </a:pPr>
            <a:endParaRPr lang="en-US" dirty="0"/>
          </a:p>
          <a:p>
            <a:pPr marL="514350" indent="-514350">
              <a:buAutoNum type="arabicPeriod"/>
            </a:pPr>
            <a:r>
              <a:rPr lang="es-ES" dirty="0"/>
              <a:t>Su hijo lee un cuento</a:t>
            </a:r>
            <a:r>
              <a:rPr lang="es-ES" dirty="0" smtClean="0"/>
              <a:t>.</a:t>
            </a:r>
          </a:p>
          <a:p>
            <a:pPr marL="514350" indent="-514350">
              <a:buAutoNum type="arabicPeriod"/>
            </a:pPr>
            <a:r>
              <a:rPr lang="es-ES" dirty="0" smtClean="0"/>
              <a:t>Ayúdele a su hijo a determinar los detalles importantes del cuento. </a:t>
            </a:r>
          </a:p>
          <a:p>
            <a:pPr marL="292608" lvl="1" indent="0">
              <a:buNone/>
            </a:pPr>
            <a:r>
              <a:rPr lang="es-ES" i="1" dirty="0"/>
              <a:t>	</a:t>
            </a:r>
            <a:r>
              <a:rPr lang="en-US" i="1" dirty="0" err="1" smtClean="0"/>
              <a:t>Alguien</a:t>
            </a:r>
            <a:r>
              <a:rPr lang="en-US" dirty="0" smtClean="0"/>
              <a:t> </a:t>
            </a:r>
            <a:r>
              <a:rPr lang="en-US" dirty="0"/>
              <a:t>(</a:t>
            </a:r>
            <a:r>
              <a:rPr lang="en-US" dirty="0" err="1"/>
              <a:t>personaje</a:t>
            </a:r>
            <a:r>
              <a:rPr lang="en-US" dirty="0"/>
              <a:t>)	</a:t>
            </a:r>
            <a:endParaRPr lang="en-US" dirty="0" smtClean="0"/>
          </a:p>
          <a:p>
            <a:pPr marL="292608" lvl="1" indent="0">
              <a:buNone/>
            </a:pPr>
            <a:r>
              <a:rPr lang="en-US" i="1" dirty="0"/>
              <a:t>	</a:t>
            </a:r>
            <a:r>
              <a:rPr lang="en-US" i="1" dirty="0" err="1" smtClean="0"/>
              <a:t>Quería</a:t>
            </a:r>
            <a:r>
              <a:rPr lang="en-US" i="1" dirty="0" smtClean="0"/>
              <a:t> </a:t>
            </a:r>
          </a:p>
          <a:p>
            <a:pPr marL="292608" lvl="1" indent="0">
              <a:buNone/>
            </a:pPr>
            <a:r>
              <a:rPr lang="en-US" i="1" dirty="0"/>
              <a:t>	</a:t>
            </a:r>
            <a:r>
              <a:rPr lang="en-US" i="1" dirty="0" err="1" smtClean="0"/>
              <a:t>Pero</a:t>
            </a:r>
            <a:r>
              <a:rPr lang="en-US" i="1" dirty="0" smtClean="0"/>
              <a:t> </a:t>
            </a:r>
            <a:r>
              <a:rPr lang="en-US" dirty="0"/>
              <a:t>(</a:t>
            </a:r>
            <a:r>
              <a:rPr lang="en-US" dirty="0" err="1"/>
              <a:t>problemas</a:t>
            </a:r>
            <a:r>
              <a:rPr lang="en-US" dirty="0"/>
              <a:t>) </a:t>
            </a:r>
            <a:endParaRPr lang="en-US" dirty="0" smtClean="0"/>
          </a:p>
          <a:p>
            <a:pPr marL="292608" lvl="1" indent="0">
              <a:buNone/>
            </a:pPr>
            <a:r>
              <a:rPr lang="en-US" i="1" dirty="0"/>
              <a:t>	</a:t>
            </a:r>
            <a:r>
              <a:rPr lang="en-US" i="1" dirty="0" err="1" smtClean="0"/>
              <a:t>Entonces</a:t>
            </a:r>
            <a:r>
              <a:rPr lang="en-US" dirty="0" smtClean="0"/>
              <a:t> (</a:t>
            </a:r>
            <a:r>
              <a:rPr lang="en-US" dirty="0" err="1" smtClean="0"/>
              <a:t>Conclusión</a:t>
            </a:r>
            <a:r>
              <a:rPr lang="en-US" dirty="0"/>
              <a:t>)</a:t>
            </a:r>
          </a:p>
          <a:p>
            <a:pPr marL="514350" indent="-514350">
              <a:buAutoNum type="arabicPeriod"/>
            </a:pPr>
            <a:r>
              <a:rPr lang="es-ES" dirty="0" smtClean="0"/>
              <a:t>Cuando </a:t>
            </a:r>
            <a:r>
              <a:rPr lang="es-ES" dirty="0"/>
              <a:t>completa la tabla, pídale a su hijo que la lea a </a:t>
            </a:r>
            <a:r>
              <a:rPr lang="es-ES" dirty="0" smtClean="0"/>
              <a:t>usted. </a:t>
            </a:r>
          </a:p>
          <a:p>
            <a:pPr marL="0" indent="0">
              <a:buNone/>
            </a:pPr>
            <a:endParaRPr lang="en-US" dirty="0" smtClean="0"/>
          </a:p>
          <a:p>
            <a:endParaRPr lang="en-US" dirty="0"/>
          </a:p>
        </p:txBody>
      </p:sp>
    </p:spTree>
    <p:extLst>
      <p:ext uri="{BB962C8B-B14F-4D97-AF65-F5344CB8AC3E}">
        <p14:creationId xmlns:p14="http://schemas.microsoft.com/office/powerpoint/2010/main" val="1202009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Relationship Chart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19629137"/>
              </p:ext>
            </p:extLst>
          </p:nvPr>
        </p:nvGraphicFramePr>
        <p:xfrm>
          <a:off x="609600" y="1828800"/>
          <a:ext cx="8001000" cy="4550694"/>
        </p:xfrm>
        <a:graphic>
          <a:graphicData uri="http://schemas.openxmlformats.org/drawingml/2006/table">
            <a:tbl>
              <a:tblPr firstRow="1" bandRow="1">
                <a:tableStyleId>{5C22544A-7EE6-4342-B048-85BDC9FD1C3A}</a:tableStyleId>
              </a:tblPr>
              <a:tblGrid>
                <a:gridCol w="2000250"/>
                <a:gridCol w="2000250"/>
                <a:gridCol w="2000250"/>
                <a:gridCol w="2000250"/>
              </a:tblGrid>
              <a:tr h="487173">
                <a:tc>
                  <a:txBody>
                    <a:bodyPr/>
                    <a:lstStyle/>
                    <a:p>
                      <a:pPr algn="ctr"/>
                      <a:r>
                        <a:rPr lang="en-US" sz="2400" dirty="0" err="1" smtClean="0">
                          <a:solidFill>
                            <a:schemeClr val="tx1"/>
                          </a:solidFill>
                        </a:rPr>
                        <a:t>Alguien</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0" lang="en-US" sz="2400" b="1" i="0" kern="1200" dirty="0" err="1" smtClean="0">
                          <a:solidFill>
                            <a:schemeClr val="tx1"/>
                          </a:solidFill>
                          <a:effectLst/>
                          <a:latin typeface="+mn-lt"/>
                          <a:ea typeface="+mn-ea"/>
                          <a:cs typeface="+mn-cs"/>
                        </a:rPr>
                        <a:t>Quería</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err="1" smtClean="0">
                          <a:solidFill>
                            <a:schemeClr val="tx1"/>
                          </a:solidFill>
                        </a:rPr>
                        <a:t>Pero</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err="1" smtClean="0">
                          <a:solidFill>
                            <a:schemeClr val="tx1"/>
                          </a:solidFill>
                        </a:rPr>
                        <a:t>Entonces</a:t>
                      </a:r>
                      <a:r>
                        <a:rPr lang="en-US" sz="2400" dirty="0" smtClean="0">
                          <a:solidFill>
                            <a:schemeClr val="tx1"/>
                          </a:solidFill>
                        </a:rPr>
                        <a:t> </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31107">
                <a:tc>
                  <a:txBody>
                    <a:bodyPr/>
                    <a:lstStyle/>
                    <a:p>
                      <a:r>
                        <a:rPr lang="en-US" sz="2200" dirty="0" smtClean="0">
                          <a:solidFill>
                            <a:schemeClr val="tx1"/>
                          </a:solidFill>
                        </a:rPr>
                        <a:t>Goldilocks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smtClean="0">
                          <a:solidFill>
                            <a:schemeClr val="tx1"/>
                          </a:solidFill>
                        </a:rPr>
                        <a:t>to see who lived in the house in the woods</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smtClean="0">
                          <a:solidFill>
                            <a:schemeClr val="tx1"/>
                          </a:solidFill>
                        </a:rPr>
                        <a:t>no one was home</a:t>
                      </a:r>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solidFill>
                            <a:schemeClr val="tx1"/>
                          </a:solidFill>
                        </a:rPr>
                        <a:t>She explored the house on her own and she tried things that belonged to the bears. She ate porridge, sat in their chairs,</a:t>
                      </a:r>
                      <a:r>
                        <a:rPr lang="en-US" sz="1800" baseline="0" dirty="0" smtClean="0">
                          <a:solidFill>
                            <a:schemeClr val="tx1"/>
                          </a:solidFill>
                        </a:rPr>
                        <a:t> and lied in their beds.</a:t>
                      </a:r>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77521">
                <a:tc gridSpan="4">
                  <a:txBody>
                    <a:bodyPr/>
                    <a:lstStyle/>
                    <a:p>
                      <a:r>
                        <a:rPr lang="en-US" sz="2200" b="1" dirty="0" err="1" smtClean="0">
                          <a:solidFill>
                            <a:schemeClr val="tx1"/>
                          </a:solidFill>
                        </a:rPr>
                        <a:t>Resumen</a:t>
                      </a:r>
                      <a:r>
                        <a:rPr lang="en-US" sz="2200" b="1"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Goldilocks</a:t>
                      </a:r>
                      <a:r>
                        <a:rPr lang="en-US" sz="2200" baseline="0" dirty="0" smtClean="0">
                          <a:solidFill>
                            <a:schemeClr val="tx1"/>
                          </a:solidFill>
                        </a:rPr>
                        <a:t> wanted </a:t>
                      </a:r>
                      <a:r>
                        <a:rPr lang="en-US" sz="2200" dirty="0" smtClean="0">
                          <a:solidFill>
                            <a:schemeClr val="tx1"/>
                          </a:solidFill>
                        </a:rPr>
                        <a:t>to see who lived in the house in the woods, but no one was home. So she explored the house on her own and she tried things that belonged to the bears. She ate porridge, sat in their chairs,</a:t>
                      </a:r>
                      <a:r>
                        <a:rPr lang="en-US" sz="2200" baseline="0" dirty="0" smtClean="0">
                          <a:solidFill>
                            <a:schemeClr val="tx1"/>
                          </a:solidFill>
                        </a:rPr>
                        <a:t> and lied in their beds.</a:t>
                      </a:r>
                      <a:endParaRPr lang="en-US" sz="2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2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54240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Point</a:t>
            </a:r>
            <a:endParaRPr lang="en-US" dirty="0"/>
          </a:p>
        </p:txBody>
      </p:sp>
      <p:sp>
        <p:nvSpPr>
          <p:cNvPr id="3" name="Content Placeholder 2"/>
          <p:cNvSpPr>
            <a:spLocks noGrp="1"/>
          </p:cNvSpPr>
          <p:nvPr>
            <p:ph sz="quarter" idx="1"/>
          </p:nvPr>
        </p:nvSpPr>
        <p:spPr/>
        <p:txBody>
          <a:bodyPr>
            <a:normAutofit/>
          </a:bodyPr>
          <a:lstStyle/>
          <a:p>
            <a:pPr marL="0" indent="0">
              <a:buNone/>
            </a:pPr>
            <a:r>
              <a:rPr lang="es-ES" dirty="0"/>
              <a:t>Ayuda a identificar las ideas principales en un texto. Se usa con </a:t>
            </a:r>
            <a:r>
              <a:rPr lang="es-ES" u="sng" dirty="0"/>
              <a:t>textos expositivos</a:t>
            </a:r>
            <a:r>
              <a:rPr lang="es-ES" dirty="0" smtClean="0"/>
              <a:t>.</a:t>
            </a:r>
            <a:endParaRPr lang="en-US" dirty="0" smtClean="0"/>
          </a:p>
          <a:p>
            <a:pPr marL="0" indent="0">
              <a:buNone/>
            </a:pPr>
            <a:endParaRPr lang="en-US" dirty="0" smtClean="0"/>
          </a:p>
          <a:p>
            <a:pPr marL="514350" indent="-514350">
              <a:buAutoNum type="arabicPeriod"/>
            </a:pPr>
            <a:r>
              <a:rPr lang="es-ES" dirty="0"/>
              <a:t>Su hijo lee un párrafo o un cuento</a:t>
            </a:r>
            <a:r>
              <a:rPr lang="es-ES" dirty="0" smtClean="0"/>
              <a:t>.</a:t>
            </a:r>
            <a:endParaRPr lang="en-US" dirty="0" smtClean="0"/>
          </a:p>
          <a:p>
            <a:pPr marL="514350" indent="-514350">
              <a:buAutoNum type="arabicPeriod"/>
            </a:pPr>
            <a:r>
              <a:rPr lang="es-ES" dirty="0"/>
              <a:t>Él resume el tema ("sobre") y lo que informa el autor sobre el tema ("punto")</a:t>
            </a:r>
            <a:r>
              <a:rPr lang="en-US" dirty="0" smtClean="0"/>
              <a:t>.</a:t>
            </a:r>
          </a:p>
          <a:p>
            <a:pPr marL="514350" indent="-514350">
              <a:buAutoNum type="arabicPeriod"/>
            </a:pPr>
            <a:r>
              <a:rPr lang="es-ES" dirty="0"/>
              <a:t>Después, él escribe una oración combinando el "sobre" y el "punto."</a:t>
            </a:r>
            <a:endParaRPr lang="en-US" dirty="0"/>
          </a:p>
        </p:txBody>
      </p:sp>
    </p:spTree>
    <p:extLst>
      <p:ext uri="{BB962C8B-B14F-4D97-AF65-F5344CB8AC3E}">
        <p14:creationId xmlns:p14="http://schemas.microsoft.com/office/powerpoint/2010/main" val="3262242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Intervención</a:t>
            </a:r>
            <a:r>
              <a:rPr lang="en-US" dirty="0"/>
              <a:t> de </a:t>
            </a:r>
            <a:r>
              <a:rPr lang="en-US" dirty="0" err="1"/>
              <a:t>lectura</a:t>
            </a:r>
            <a:endParaRPr lang="en-US" dirty="0"/>
          </a:p>
        </p:txBody>
      </p:sp>
      <p:sp>
        <p:nvSpPr>
          <p:cNvPr id="3" name="Content Placeholder 2"/>
          <p:cNvSpPr>
            <a:spLocks noGrp="1"/>
          </p:cNvSpPr>
          <p:nvPr>
            <p:ph sz="quarter" idx="1"/>
          </p:nvPr>
        </p:nvSpPr>
        <p:spPr>
          <a:xfrm>
            <a:off x="457200" y="1828800"/>
            <a:ext cx="8229600" cy="4297363"/>
          </a:xfrm>
        </p:spPr>
        <p:txBody>
          <a:bodyPr/>
          <a:lstStyle/>
          <a:p>
            <a:pPr marL="0" indent="0">
              <a:buNone/>
            </a:pPr>
            <a:r>
              <a:rPr lang="es-ES" dirty="0"/>
              <a:t>La </a:t>
            </a:r>
            <a:r>
              <a:rPr lang="es-ES" dirty="0" smtClean="0"/>
              <a:t>in</a:t>
            </a:r>
            <a:r>
              <a:rPr lang="en-US" dirty="0" err="1" smtClean="0"/>
              <a:t>tervención</a:t>
            </a:r>
            <a:r>
              <a:rPr lang="es-ES" dirty="0" smtClean="0"/>
              <a:t> </a:t>
            </a:r>
            <a:r>
              <a:rPr lang="es-ES" dirty="0"/>
              <a:t>efectiva de lectura consiste en dos elementos esenciales para formar lectores reflexivos y lograr fluidez en la lectura</a:t>
            </a:r>
            <a:r>
              <a:rPr lang="es-ES" dirty="0" smtClean="0"/>
              <a:t>.</a:t>
            </a:r>
          </a:p>
          <a:p>
            <a:pPr marL="0" indent="0">
              <a:buNone/>
            </a:pPr>
            <a:endParaRPr lang="en-US" dirty="0" smtClean="0"/>
          </a:p>
          <a:p>
            <a:pPr lvl="1">
              <a:buFont typeface="Wingdings" panose="05000000000000000000" pitchFamily="2" charset="2"/>
              <a:buChar char="§"/>
            </a:pPr>
            <a:r>
              <a:rPr lang="en-US" sz="3600" dirty="0" err="1"/>
              <a:t>Reconocimiento</a:t>
            </a:r>
            <a:r>
              <a:rPr lang="en-US" sz="3600" dirty="0"/>
              <a:t> de </a:t>
            </a:r>
            <a:r>
              <a:rPr lang="en-US" sz="3600" dirty="0" err="1" smtClean="0"/>
              <a:t>palabras</a:t>
            </a:r>
            <a:endParaRPr lang="en-US" sz="3600" dirty="0" smtClean="0"/>
          </a:p>
          <a:p>
            <a:pPr lvl="1">
              <a:buFont typeface="Wingdings" panose="05000000000000000000" pitchFamily="2" charset="2"/>
              <a:buChar char="§"/>
            </a:pPr>
            <a:r>
              <a:rPr lang="en-US" sz="3600" dirty="0" err="1"/>
              <a:t>Comprensión</a:t>
            </a:r>
            <a:r>
              <a:rPr lang="en-US" sz="3600" dirty="0"/>
              <a:t> y </a:t>
            </a:r>
            <a:r>
              <a:rPr lang="en-US" sz="3600" dirty="0" err="1" smtClean="0"/>
              <a:t>vocabulario</a:t>
            </a:r>
            <a:endParaRPr lang="en-US" sz="3600" dirty="0" smtClean="0"/>
          </a:p>
          <a:p>
            <a:endParaRPr lang="en-US" dirty="0"/>
          </a:p>
        </p:txBody>
      </p:sp>
    </p:spTree>
    <p:extLst>
      <p:ext uri="{BB962C8B-B14F-4D97-AF65-F5344CB8AC3E}">
        <p14:creationId xmlns:p14="http://schemas.microsoft.com/office/powerpoint/2010/main" val="1230825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Point</a:t>
            </a:r>
            <a:endParaRPr lang="en-US" dirty="0"/>
          </a:p>
        </p:txBody>
      </p:sp>
      <p:sp>
        <p:nvSpPr>
          <p:cNvPr id="5" name="Rectangle 4"/>
          <p:cNvSpPr/>
          <p:nvPr/>
        </p:nvSpPr>
        <p:spPr>
          <a:xfrm>
            <a:off x="838200" y="1756924"/>
            <a:ext cx="7543800" cy="42628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19200" y="2549534"/>
            <a:ext cx="6858000" cy="2677656"/>
          </a:xfrm>
          <a:prstGeom prst="rect">
            <a:avLst/>
          </a:prstGeom>
          <a:noFill/>
        </p:spPr>
        <p:txBody>
          <a:bodyPr wrap="square" rtlCol="0">
            <a:spAutoFit/>
          </a:bodyPr>
          <a:lstStyle/>
          <a:p>
            <a:r>
              <a:rPr lang="en-US" sz="2800" b="1" dirty="0" err="1" smtClean="0"/>
              <a:t>Sobre</a:t>
            </a:r>
            <a:r>
              <a:rPr lang="en-US" sz="2800" b="1" dirty="0" smtClean="0"/>
              <a:t>: </a:t>
            </a:r>
            <a:r>
              <a:rPr lang="en-US" sz="2800" dirty="0"/>
              <a:t>Tyrannosaurus Rex</a:t>
            </a:r>
          </a:p>
          <a:p>
            <a:endParaRPr lang="en-US" sz="2800" dirty="0" smtClean="0"/>
          </a:p>
          <a:p>
            <a:r>
              <a:rPr lang="en-US" sz="2800" b="1" dirty="0" smtClean="0"/>
              <a:t>Punto: </a:t>
            </a:r>
            <a:r>
              <a:rPr lang="en-US" sz="2800" dirty="0"/>
              <a:t>was a large and fearsome predator.</a:t>
            </a:r>
          </a:p>
          <a:p>
            <a:endParaRPr lang="en-US" sz="2800" dirty="0" smtClean="0"/>
          </a:p>
          <a:p>
            <a:r>
              <a:rPr lang="en-US" sz="2800" b="1" dirty="0" err="1" smtClean="0"/>
              <a:t>Declarac</a:t>
            </a:r>
            <a:r>
              <a:rPr lang="en-US" sz="2800" b="1" dirty="0" err="1"/>
              <a:t>ión</a:t>
            </a:r>
            <a:r>
              <a:rPr lang="en-US" sz="2800" b="1" dirty="0" smtClean="0"/>
              <a:t>: </a:t>
            </a:r>
            <a:r>
              <a:rPr lang="en-US" sz="2800" dirty="0"/>
              <a:t>Tyrannosaurus </a:t>
            </a:r>
            <a:r>
              <a:rPr lang="en-US" sz="2800" dirty="0" smtClean="0"/>
              <a:t>Rex was </a:t>
            </a:r>
            <a:r>
              <a:rPr lang="en-US" sz="2800" dirty="0"/>
              <a:t>a large and fearsome predator.</a:t>
            </a:r>
          </a:p>
        </p:txBody>
      </p:sp>
    </p:spTree>
    <p:extLst>
      <p:ext uri="{BB962C8B-B14F-4D97-AF65-F5344CB8AC3E}">
        <p14:creationId xmlns:p14="http://schemas.microsoft.com/office/powerpoint/2010/main" val="3576151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About </a:t>
            </a:r>
            <a:r>
              <a:rPr lang="en-US" dirty="0"/>
              <a:t>Point </a:t>
            </a:r>
            <a:r>
              <a:rPr lang="en-US" dirty="0" err="1" smtClean="0"/>
              <a:t>Notetaking</a:t>
            </a:r>
            <a:endParaRPr lang="en-US" dirty="0"/>
          </a:p>
        </p:txBody>
      </p:sp>
      <p:sp>
        <p:nvSpPr>
          <p:cNvPr id="3" name="Content Placeholder 2"/>
          <p:cNvSpPr>
            <a:spLocks noGrp="1"/>
          </p:cNvSpPr>
          <p:nvPr>
            <p:ph sz="quarter" idx="1"/>
          </p:nvPr>
        </p:nvSpPr>
        <p:spPr/>
        <p:txBody>
          <a:bodyPr>
            <a:normAutofit/>
          </a:bodyPr>
          <a:lstStyle/>
          <a:p>
            <a:pPr marL="0" indent="0">
              <a:buNone/>
            </a:pPr>
            <a:r>
              <a:rPr lang="es-ES" dirty="0"/>
              <a:t>Es una extensión de la estrategia, </a:t>
            </a:r>
            <a:r>
              <a:rPr lang="es-ES" dirty="0" err="1"/>
              <a:t>About</a:t>
            </a:r>
            <a:r>
              <a:rPr lang="es-ES" dirty="0"/>
              <a:t> Point.</a:t>
            </a:r>
            <a:br>
              <a:rPr lang="es-ES" dirty="0"/>
            </a:br>
            <a:r>
              <a:rPr lang="es-ES" dirty="0"/>
              <a:t>Se usa con </a:t>
            </a:r>
            <a:r>
              <a:rPr lang="es-ES" u="sng" dirty="0"/>
              <a:t>textos expositivos</a:t>
            </a:r>
            <a:r>
              <a:rPr lang="es-ES" dirty="0" smtClean="0"/>
              <a:t>.</a:t>
            </a:r>
          </a:p>
          <a:p>
            <a:pPr marL="0" indent="0">
              <a:buNone/>
            </a:pPr>
            <a:endParaRPr lang="en-US" dirty="0" smtClean="0"/>
          </a:p>
          <a:p>
            <a:pPr marL="514350" indent="-514350">
              <a:buAutoNum type="arabicPeriod"/>
            </a:pPr>
            <a:r>
              <a:rPr lang="es-ES" dirty="0"/>
              <a:t>Su hijo lee un párrafo o un </a:t>
            </a:r>
            <a:r>
              <a:rPr lang="es-ES" dirty="0" smtClean="0"/>
              <a:t>cuento.</a:t>
            </a:r>
          </a:p>
          <a:p>
            <a:pPr marL="514350" indent="-514350">
              <a:buAutoNum type="arabicPeriod"/>
            </a:pPr>
            <a:r>
              <a:rPr lang="es-ES" dirty="0" smtClean="0"/>
              <a:t>Él </a:t>
            </a:r>
            <a:r>
              <a:rPr lang="es-ES" dirty="0"/>
              <a:t>resume el tema ("sobre"), lo que informa el autor sobre el tema ("punto"), y detalles importantes ("detalles</a:t>
            </a:r>
            <a:r>
              <a:rPr lang="es-ES" dirty="0" smtClean="0"/>
              <a:t>").</a:t>
            </a:r>
          </a:p>
          <a:p>
            <a:pPr marL="514350" indent="-514350">
              <a:buAutoNum type="arabicPeriod"/>
            </a:pPr>
            <a:r>
              <a:rPr lang="es-ES" dirty="0" smtClean="0"/>
              <a:t>Después</a:t>
            </a:r>
            <a:r>
              <a:rPr lang="es-ES" dirty="0"/>
              <a:t>, él escribe un resumen combinando todos</a:t>
            </a:r>
            <a:r>
              <a:rPr lang="es-ES" dirty="0" smtClean="0"/>
              <a:t>.</a:t>
            </a:r>
            <a:endParaRPr lang="en-US" dirty="0"/>
          </a:p>
        </p:txBody>
      </p:sp>
    </p:spTree>
    <p:extLst>
      <p:ext uri="{BB962C8B-B14F-4D97-AF65-F5344CB8AC3E}">
        <p14:creationId xmlns:p14="http://schemas.microsoft.com/office/powerpoint/2010/main" val="1294482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Point </a:t>
            </a:r>
            <a:r>
              <a:rPr lang="en-US" dirty="0" err="1"/>
              <a:t>Notetaking</a:t>
            </a:r>
            <a:endParaRPr lang="en-US" dirty="0"/>
          </a:p>
        </p:txBody>
      </p:sp>
      <p:sp>
        <p:nvSpPr>
          <p:cNvPr id="5" name="Rectangle 4"/>
          <p:cNvSpPr/>
          <p:nvPr/>
        </p:nvSpPr>
        <p:spPr>
          <a:xfrm>
            <a:off x="533400" y="1595021"/>
            <a:ext cx="8153400" cy="51105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85800" y="1595021"/>
            <a:ext cx="8001000" cy="5262979"/>
          </a:xfrm>
          <a:prstGeom prst="rect">
            <a:avLst/>
          </a:prstGeom>
          <a:noFill/>
        </p:spPr>
        <p:txBody>
          <a:bodyPr wrap="square" rtlCol="0">
            <a:spAutoFit/>
          </a:bodyPr>
          <a:lstStyle/>
          <a:p>
            <a:r>
              <a:rPr lang="en-US" sz="2400" b="1" dirty="0" err="1" smtClean="0"/>
              <a:t>Sobre</a:t>
            </a:r>
            <a:r>
              <a:rPr lang="en-US" sz="2400" b="1" dirty="0" smtClean="0"/>
              <a:t>: </a:t>
            </a:r>
            <a:r>
              <a:rPr lang="en-US" sz="2400" dirty="0" smtClean="0"/>
              <a:t>Tyrannosaurus Rex</a:t>
            </a:r>
          </a:p>
          <a:p>
            <a:r>
              <a:rPr lang="en-US" sz="2400" b="1" dirty="0" smtClean="0"/>
              <a:t>Punto: </a:t>
            </a:r>
            <a:r>
              <a:rPr lang="en-US" sz="2400" dirty="0" smtClean="0"/>
              <a:t>was a large and fearsome predator.</a:t>
            </a:r>
          </a:p>
          <a:p>
            <a:r>
              <a:rPr lang="en-US" sz="2400" b="1" dirty="0" err="1" smtClean="0"/>
              <a:t>Detalles</a:t>
            </a:r>
            <a:r>
              <a:rPr lang="en-US" sz="2400" b="1" dirty="0" smtClean="0"/>
              <a:t>:</a:t>
            </a:r>
            <a:endParaRPr lang="en-US" sz="2400" dirty="0" smtClean="0"/>
          </a:p>
          <a:p>
            <a:r>
              <a:rPr lang="en-US" sz="2400" dirty="0" smtClean="0"/>
              <a:t>	1. The T-</a:t>
            </a:r>
            <a:r>
              <a:rPr lang="en-US" sz="2400" dirty="0" err="1" smtClean="0"/>
              <a:t>rex</a:t>
            </a:r>
            <a:r>
              <a:rPr lang="en-US" sz="2400" dirty="0" smtClean="0"/>
              <a:t> could grow up to 40 feet long and be up 	to 13 feet tall.</a:t>
            </a:r>
          </a:p>
          <a:p>
            <a:r>
              <a:rPr lang="en-US" sz="2400" dirty="0" smtClean="0"/>
              <a:t>	2. The T-</a:t>
            </a:r>
            <a:r>
              <a:rPr lang="en-US" sz="2400" dirty="0" err="1" smtClean="0"/>
              <a:t>rex</a:t>
            </a:r>
            <a:r>
              <a:rPr lang="en-US" sz="2400" dirty="0" smtClean="0"/>
              <a:t> was a predator with strong jaws that had 	up to 60 teeth.</a:t>
            </a:r>
          </a:p>
          <a:p>
            <a:r>
              <a:rPr lang="en-US" sz="2400" dirty="0" smtClean="0"/>
              <a:t>	3. The T-</a:t>
            </a:r>
            <a:r>
              <a:rPr lang="en-US" sz="2400" dirty="0" err="1" smtClean="0"/>
              <a:t>rex</a:t>
            </a:r>
            <a:r>
              <a:rPr lang="en-US" sz="2400" dirty="0" smtClean="0"/>
              <a:t> was a carnivore that hunted and ate 	other dinosaurs.</a:t>
            </a:r>
            <a:endParaRPr lang="en-US" sz="2400" b="1" dirty="0" smtClean="0"/>
          </a:p>
          <a:p>
            <a:r>
              <a:rPr lang="en-US" sz="2400" b="1" dirty="0" err="1" smtClean="0"/>
              <a:t>Resumen</a:t>
            </a:r>
            <a:r>
              <a:rPr lang="en-US" sz="2400" b="1" dirty="0" smtClean="0"/>
              <a:t>: </a:t>
            </a:r>
            <a:r>
              <a:rPr lang="en-US" sz="2400" dirty="0"/>
              <a:t>Tyrannosaurus </a:t>
            </a:r>
            <a:r>
              <a:rPr lang="en-US" sz="2400" dirty="0" smtClean="0"/>
              <a:t>Rex was </a:t>
            </a:r>
            <a:r>
              <a:rPr lang="en-US" sz="2400" dirty="0"/>
              <a:t>a large and fearsome </a:t>
            </a:r>
            <a:r>
              <a:rPr lang="en-US" sz="2400" dirty="0" smtClean="0"/>
              <a:t>predator. </a:t>
            </a:r>
            <a:r>
              <a:rPr lang="en-US" sz="2400" dirty="0"/>
              <a:t>The T-</a:t>
            </a:r>
            <a:r>
              <a:rPr lang="en-US" sz="2400" dirty="0" err="1"/>
              <a:t>rex</a:t>
            </a:r>
            <a:r>
              <a:rPr lang="en-US" sz="2400" dirty="0"/>
              <a:t> could grow up to 40 feet long and be </a:t>
            </a:r>
            <a:r>
              <a:rPr lang="en-US" sz="2400" dirty="0" smtClean="0"/>
              <a:t>up to </a:t>
            </a:r>
            <a:r>
              <a:rPr lang="en-US" sz="2400" dirty="0"/>
              <a:t>13 feet </a:t>
            </a:r>
            <a:r>
              <a:rPr lang="en-US" sz="2400" dirty="0" smtClean="0"/>
              <a:t>tall. The </a:t>
            </a:r>
            <a:r>
              <a:rPr lang="en-US" sz="2400" dirty="0"/>
              <a:t>T-</a:t>
            </a:r>
            <a:r>
              <a:rPr lang="en-US" sz="2400" dirty="0" err="1"/>
              <a:t>rex</a:t>
            </a:r>
            <a:r>
              <a:rPr lang="en-US" sz="2400" dirty="0"/>
              <a:t> was a predator with strong jaws that had </a:t>
            </a:r>
            <a:r>
              <a:rPr lang="en-US" sz="2400" dirty="0" smtClean="0"/>
              <a:t>up </a:t>
            </a:r>
            <a:r>
              <a:rPr lang="en-US" sz="2400" dirty="0"/>
              <a:t>to 60 </a:t>
            </a:r>
            <a:r>
              <a:rPr lang="en-US" sz="2400" dirty="0" smtClean="0"/>
              <a:t>teeth. The </a:t>
            </a:r>
            <a:r>
              <a:rPr lang="en-US" sz="2400" dirty="0"/>
              <a:t>T-</a:t>
            </a:r>
            <a:r>
              <a:rPr lang="en-US" sz="2400" dirty="0" err="1"/>
              <a:t>rex</a:t>
            </a:r>
            <a:r>
              <a:rPr lang="en-US" sz="2400" dirty="0"/>
              <a:t> was a carnivore that hunted and </a:t>
            </a:r>
            <a:r>
              <a:rPr lang="en-US" sz="2400" dirty="0" smtClean="0"/>
              <a:t>ate other </a:t>
            </a:r>
            <a:r>
              <a:rPr lang="en-US" sz="2400" dirty="0"/>
              <a:t>dinosaurs.</a:t>
            </a:r>
            <a:endParaRPr lang="en-US" sz="2400" b="1" dirty="0"/>
          </a:p>
        </p:txBody>
      </p:sp>
    </p:spTree>
    <p:extLst>
      <p:ext uri="{BB962C8B-B14F-4D97-AF65-F5344CB8AC3E}">
        <p14:creationId xmlns:p14="http://schemas.microsoft.com/office/powerpoint/2010/main" val="37972897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Clues</a:t>
            </a:r>
            <a:endParaRPr lang="en-US" dirty="0"/>
          </a:p>
        </p:txBody>
      </p:sp>
      <p:sp>
        <p:nvSpPr>
          <p:cNvPr id="3" name="Content Placeholder 2"/>
          <p:cNvSpPr>
            <a:spLocks noGrp="1"/>
          </p:cNvSpPr>
          <p:nvPr>
            <p:ph sz="quarter" idx="1"/>
          </p:nvPr>
        </p:nvSpPr>
        <p:spPr/>
        <p:txBody>
          <a:bodyPr/>
          <a:lstStyle/>
          <a:p>
            <a:pPr marL="0" indent="0">
              <a:buNone/>
            </a:pPr>
            <a:r>
              <a:rPr lang="es-ES" dirty="0"/>
              <a:t>Ayuda a entender y memorizar nuevo vocabulario usando experiencias personales</a:t>
            </a:r>
            <a:r>
              <a:rPr lang="es-ES" dirty="0" smtClean="0"/>
              <a:t>.</a:t>
            </a:r>
          </a:p>
          <a:p>
            <a:pPr marL="0" indent="0">
              <a:buNone/>
            </a:pPr>
            <a:endParaRPr lang="en-US" dirty="0"/>
          </a:p>
          <a:p>
            <a:pPr marL="514350" indent="-514350">
              <a:buAutoNum type="arabicPeriod"/>
            </a:pPr>
            <a:r>
              <a:rPr lang="es-ES" dirty="0"/>
              <a:t>Su hijo escribe una nueva palabra en tarjeta</a:t>
            </a:r>
            <a:r>
              <a:rPr lang="es-ES" dirty="0" smtClean="0"/>
              <a:t>.</a:t>
            </a:r>
          </a:p>
          <a:p>
            <a:pPr marL="514350" indent="-514350">
              <a:buAutoNum type="arabicPeriod"/>
            </a:pPr>
            <a:r>
              <a:rPr lang="es-ES" dirty="0" smtClean="0"/>
              <a:t>Él </a:t>
            </a:r>
            <a:r>
              <a:rPr lang="es-ES" dirty="0"/>
              <a:t>escribe o dibuja la pista que va a ayudar a memorizar la </a:t>
            </a:r>
            <a:r>
              <a:rPr lang="es-ES" dirty="0" smtClean="0"/>
              <a:t>definición.</a:t>
            </a:r>
          </a:p>
          <a:p>
            <a:pPr marL="514350" indent="-514350">
              <a:buAutoNum type="arabicPeriod"/>
            </a:pPr>
            <a:r>
              <a:rPr lang="es-ES" dirty="0" smtClean="0"/>
              <a:t>Él </a:t>
            </a:r>
            <a:r>
              <a:rPr lang="es-ES" dirty="0"/>
              <a:t>escribe la definición en la parte de atrás de la tarjeta.</a:t>
            </a:r>
            <a:endParaRPr lang="en-US" dirty="0"/>
          </a:p>
        </p:txBody>
      </p:sp>
    </p:spTree>
    <p:extLst>
      <p:ext uri="{BB962C8B-B14F-4D97-AF65-F5344CB8AC3E}">
        <p14:creationId xmlns:p14="http://schemas.microsoft.com/office/powerpoint/2010/main" val="33350977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Clues</a:t>
            </a:r>
            <a:endParaRPr lang="en-US" dirty="0"/>
          </a:p>
        </p:txBody>
      </p:sp>
      <p:sp>
        <p:nvSpPr>
          <p:cNvPr id="5" name="Rectangle 4"/>
          <p:cNvSpPr/>
          <p:nvPr/>
        </p:nvSpPr>
        <p:spPr>
          <a:xfrm>
            <a:off x="762000" y="2348300"/>
            <a:ext cx="35814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6800" y="2744570"/>
            <a:ext cx="3048000" cy="1200329"/>
          </a:xfrm>
          <a:prstGeom prst="rect">
            <a:avLst/>
          </a:prstGeom>
          <a:noFill/>
        </p:spPr>
        <p:txBody>
          <a:bodyPr wrap="square" rtlCol="0">
            <a:spAutoFit/>
          </a:bodyPr>
          <a:lstStyle/>
          <a:p>
            <a:r>
              <a:rPr lang="en-US" sz="2400" b="1" dirty="0" err="1" smtClean="0"/>
              <a:t>Palabra</a:t>
            </a:r>
            <a:r>
              <a:rPr lang="en-US" sz="2400" b="1" dirty="0" smtClean="0"/>
              <a:t>: </a:t>
            </a:r>
            <a:r>
              <a:rPr lang="en-US" sz="2400" dirty="0" smtClean="0"/>
              <a:t>exhausted</a:t>
            </a:r>
          </a:p>
          <a:p>
            <a:endParaRPr lang="en-US" sz="2400" dirty="0" smtClean="0"/>
          </a:p>
          <a:p>
            <a:r>
              <a:rPr lang="en-US" sz="2400" b="1" dirty="0" err="1" smtClean="0"/>
              <a:t>Pista</a:t>
            </a:r>
            <a:r>
              <a:rPr lang="en-US" sz="2400" b="1" dirty="0" smtClean="0"/>
              <a:t>: </a:t>
            </a:r>
            <a:r>
              <a:rPr lang="en-US" sz="2400" dirty="0" smtClean="0"/>
              <a:t>playing soccer </a:t>
            </a:r>
            <a:endParaRPr lang="en-US" sz="2400" dirty="0"/>
          </a:p>
        </p:txBody>
      </p:sp>
      <p:sp>
        <p:nvSpPr>
          <p:cNvPr id="7" name="Rectangle 6"/>
          <p:cNvSpPr/>
          <p:nvPr/>
        </p:nvSpPr>
        <p:spPr>
          <a:xfrm>
            <a:off x="4876800" y="2348300"/>
            <a:ext cx="3581400" cy="2362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143500" y="3206235"/>
            <a:ext cx="3048000" cy="461665"/>
          </a:xfrm>
          <a:prstGeom prst="rect">
            <a:avLst/>
          </a:prstGeom>
          <a:noFill/>
        </p:spPr>
        <p:txBody>
          <a:bodyPr wrap="square" rtlCol="0">
            <a:spAutoFit/>
          </a:bodyPr>
          <a:lstStyle/>
          <a:p>
            <a:r>
              <a:rPr lang="en-US" sz="2400" b="1" dirty="0" err="1" smtClean="0"/>
              <a:t>Defini</a:t>
            </a:r>
            <a:r>
              <a:rPr lang="es-ES" sz="2400" b="1" dirty="0" err="1" smtClean="0"/>
              <a:t>ción</a:t>
            </a:r>
            <a:r>
              <a:rPr lang="en-US" sz="2400" b="1" dirty="0" smtClean="0"/>
              <a:t>: </a:t>
            </a:r>
            <a:r>
              <a:rPr lang="en-US" sz="2400" dirty="0" smtClean="0"/>
              <a:t>very tired</a:t>
            </a:r>
            <a:endParaRPr lang="en-US" sz="2400" dirty="0"/>
          </a:p>
        </p:txBody>
      </p:sp>
      <p:sp>
        <p:nvSpPr>
          <p:cNvPr id="9" name="TextBox 8"/>
          <p:cNvSpPr txBox="1"/>
          <p:nvPr/>
        </p:nvSpPr>
        <p:spPr>
          <a:xfrm>
            <a:off x="1638299" y="4939100"/>
            <a:ext cx="1905001" cy="461665"/>
          </a:xfrm>
          <a:prstGeom prst="rect">
            <a:avLst/>
          </a:prstGeom>
          <a:noFill/>
        </p:spPr>
        <p:txBody>
          <a:bodyPr wrap="square" rtlCol="0">
            <a:spAutoFit/>
          </a:bodyPr>
          <a:lstStyle/>
          <a:p>
            <a:pPr algn="ctr"/>
            <a:r>
              <a:rPr lang="en-US" sz="2400" dirty="0" err="1" smtClean="0"/>
              <a:t>Delante</a:t>
            </a:r>
            <a:r>
              <a:rPr lang="en-US" sz="2400" dirty="0" smtClean="0"/>
              <a:t> </a:t>
            </a:r>
            <a:endParaRPr lang="en-US" sz="2400" dirty="0"/>
          </a:p>
        </p:txBody>
      </p:sp>
      <p:sp>
        <p:nvSpPr>
          <p:cNvPr id="10" name="TextBox 9"/>
          <p:cNvSpPr txBox="1"/>
          <p:nvPr/>
        </p:nvSpPr>
        <p:spPr>
          <a:xfrm>
            <a:off x="5714999" y="4918318"/>
            <a:ext cx="1905001" cy="461665"/>
          </a:xfrm>
          <a:prstGeom prst="rect">
            <a:avLst/>
          </a:prstGeom>
          <a:noFill/>
        </p:spPr>
        <p:txBody>
          <a:bodyPr wrap="square" rtlCol="0">
            <a:spAutoFit/>
          </a:bodyPr>
          <a:lstStyle/>
          <a:p>
            <a:pPr algn="ctr"/>
            <a:r>
              <a:rPr lang="es-ES" sz="2400" dirty="0" smtClean="0"/>
              <a:t>Atrás </a:t>
            </a:r>
            <a:endParaRPr lang="en-US" sz="2400" dirty="0"/>
          </a:p>
        </p:txBody>
      </p:sp>
    </p:spTree>
    <p:extLst>
      <p:ext uri="{BB962C8B-B14F-4D97-AF65-F5344CB8AC3E}">
        <p14:creationId xmlns:p14="http://schemas.microsoft.com/office/powerpoint/2010/main" val="3178233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Reconocimiento</a:t>
            </a:r>
            <a:r>
              <a:rPr lang="en-US" dirty="0" smtClean="0"/>
              <a:t> de </a:t>
            </a:r>
            <a:r>
              <a:rPr lang="en-US" dirty="0" err="1" smtClean="0"/>
              <a:t>Palabras</a:t>
            </a:r>
            <a:r>
              <a:rPr lang="en-US" dirty="0" smtClean="0"/>
              <a:t> </a:t>
            </a:r>
            <a:endParaRPr lang="en-US" dirty="0"/>
          </a:p>
        </p:txBody>
      </p:sp>
      <p:sp>
        <p:nvSpPr>
          <p:cNvPr id="3" name="Content Placeholder 2"/>
          <p:cNvSpPr>
            <a:spLocks noGrp="1"/>
          </p:cNvSpPr>
          <p:nvPr>
            <p:ph sz="quarter" idx="1"/>
          </p:nvPr>
        </p:nvSpPr>
        <p:spPr>
          <a:xfrm>
            <a:off x="612648" y="1600200"/>
            <a:ext cx="8226552" cy="4495800"/>
          </a:xfrm>
        </p:spPr>
        <p:txBody>
          <a:bodyPr>
            <a:normAutofit lnSpcReduction="10000"/>
          </a:bodyPr>
          <a:lstStyle/>
          <a:p>
            <a:pPr marL="0" indent="0">
              <a:buNone/>
            </a:pPr>
            <a:r>
              <a:rPr lang="es-ES" dirty="0"/>
              <a:t>Algunas actividades que ayudan a identificar y vocalizar </a:t>
            </a:r>
            <a:r>
              <a:rPr lang="es-ES" dirty="0" smtClean="0"/>
              <a:t>palabras</a:t>
            </a:r>
          </a:p>
          <a:p>
            <a:pPr marL="0" indent="0">
              <a:buNone/>
            </a:pPr>
            <a:endParaRPr lang="en-US" sz="2000" dirty="0" smtClean="0"/>
          </a:p>
          <a:p>
            <a:pPr lvl="1">
              <a:buFont typeface="Arial" panose="020B0604020202020204" pitchFamily="34" charset="0"/>
              <a:buChar char="•"/>
            </a:pPr>
            <a:r>
              <a:rPr lang="en-US" dirty="0" err="1" smtClean="0"/>
              <a:t>Fonética</a:t>
            </a:r>
            <a:endParaRPr lang="en-US" dirty="0" smtClean="0"/>
          </a:p>
          <a:p>
            <a:pPr lvl="2">
              <a:buFont typeface="Calibri" panose="020F0502020204030204" pitchFamily="34" charset="0"/>
              <a:buChar char="­"/>
            </a:pPr>
            <a:r>
              <a:rPr lang="en-US" dirty="0" err="1"/>
              <a:t>Aislar</a:t>
            </a:r>
            <a:r>
              <a:rPr lang="en-US" dirty="0" smtClean="0"/>
              <a:t>: </a:t>
            </a:r>
            <a:r>
              <a:rPr lang="en-US" i="1" dirty="0" smtClean="0"/>
              <a:t>Make a Word</a:t>
            </a:r>
          </a:p>
          <a:p>
            <a:pPr lvl="2">
              <a:buFont typeface="Calibri" panose="020F0502020204030204" pitchFamily="34" charset="0"/>
              <a:buChar char="­"/>
            </a:pPr>
            <a:r>
              <a:rPr lang="en-US" dirty="0" err="1"/>
              <a:t>Practicar</a:t>
            </a:r>
            <a:r>
              <a:rPr lang="en-US" dirty="0" smtClean="0"/>
              <a:t>: </a:t>
            </a:r>
            <a:r>
              <a:rPr lang="en-US" i="1" dirty="0" smtClean="0"/>
              <a:t>Word </a:t>
            </a:r>
            <a:r>
              <a:rPr lang="en-US" i="1" dirty="0"/>
              <a:t>S</a:t>
            </a:r>
            <a:r>
              <a:rPr lang="en-US" i="1" dirty="0" smtClean="0"/>
              <a:t>ort </a:t>
            </a:r>
            <a:r>
              <a:rPr lang="en-US" dirty="0"/>
              <a:t>y</a:t>
            </a:r>
            <a:r>
              <a:rPr lang="en-US" i="1" dirty="0" smtClean="0"/>
              <a:t> Pick-Up</a:t>
            </a:r>
          </a:p>
          <a:p>
            <a:pPr lvl="2">
              <a:buFont typeface="Calibri" panose="020F0502020204030204" pitchFamily="34" charset="0"/>
              <a:buChar char="­"/>
            </a:pPr>
            <a:r>
              <a:rPr lang="en-US" dirty="0" err="1"/>
              <a:t>Escribir</a:t>
            </a:r>
            <a:r>
              <a:rPr lang="en-US" dirty="0" smtClean="0"/>
              <a:t>: </a:t>
            </a:r>
            <a:r>
              <a:rPr lang="en-US" i="1" dirty="0" smtClean="0"/>
              <a:t>Writing for Sounds</a:t>
            </a:r>
            <a:endParaRPr lang="en-US" dirty="0" smtClean="0"/>
          </a:p>
          <a:p>
            <a:pPr lvl="1">
              <a:buFont typeface="Arial" panose="020B0604020202020204" pitchFamily="34" charset="0"/>
              <a:buChar char="•"/>
            </a:pPr>
            <a:r>
              <a:rPr lang="en-US" dirty="0" err="1"/>
              <a:t>Lectura</a:t>
            </a:r>
            <a:r>
              <a:rPr lang="en-US" dirty="0"/>
              <a:t> en </a:t>
            </a:r>
            <a:r>
              <a:rPr lang="en-US" dirty="0" err="1" smtClean="0"/>
              <a:t>contexto</a:t>
            </a:r>
            <a:r>
              <a:rPr lang="en-US" dirty="0" smtClean="0"/>
              <a:t>: </a:t>
            </a:r>
            <a:r>
              <a:rPr lang="en-US" sz="2300" i="1" dirty="0" smtClean="0"/>
              <a:t>Decodable Book </a:t>
            </a:r>
            <a:r>
              <a:rPr lang="en-US" sz="2300" dirty="0" smtClean="0"/>
              <a:t>con</a:t>
            </a:r>
            <a:r>
              <a:rPr lang="en-US" sz="2300" i="1" dirty="0" smtClean="0"/>
              <a:t> Autograph Reading</a:t>
            </a:r>
          </a:p>
          <a:p>
            <a:pPr lvl="1">
              <a:buFont typeface="Arial" panose="020B0604020202020204" pitchFamily="34" charset="0"/>
              <a:buChar char="•"/>
            </a:pPr>
            <a:r>
              <a:rPr lang="en-US" dirty="0" err="1"/>
              <a:t>Palabras</a:t>
            </a:r>
            <a:r>
              <a:rPr lang="en-US" dirty="0"/>
              <a:t> de </a:t>
            </a:r>
            <a:r>
              <a:rPr lang="en-US" dirty="0" err="1"/>
              <a:t>alta</a:t>
            </a:r>
            <a:r>
              <a:rPr lang="en-US" dirty="0"/>
              <a:t> </a:t>
            </a:r>
            <a:r>
              <a:rPr lang="en-US" dirty="0" err="1"/>
              <a:t>frecuencia</a:t>
            </a:r>
            <a:r>
              <a:rPr lang="en-US" dirty="0" smtClean="0"/>
              <a:t>: </a:t>
            </a:r>
            <a:r>
              <a:rPr lang="en-US" sz="2400" i="1" dirty="0" smtClean="0"/>
              <a:t>Word Bank</a:t>
            </a:r>
            <a:endParaRPr lang="en-US" sz="2400" dirty="0" smtClean="0"/>
          </a:p>
          <a:p>
            <a:pPr lvl="1">
              <a:buFont typeface="Arial" panose="020B0604020202020204" pitchFamily="34" charset="0"/>
              <a:buChar char="•"/>
            </a:pPr>
            <a:r>
              <a:rPr lang="en-US" dirty="0" err="1"/>
              <a:t>Fluidez</a:t>
            </a:r>
            <a:r>
              <a:rPr lang="en-US" dirty="0" smtClean="0"/>
              <a:t>: </a:t>
            </a:r>
            <a:r>
              <a:rPr lang="en-US" sz="2400" i="1" dirty="0" smtClean="0"/>
              <a:t>Talking Dictionary</a:t>
            </a:r>
            <a:endParaRPr lang="en-US" sz="2400" i="1" dirty="0"/>
          </a:p>
        </p:txBody>
      </p:sp>
    </p:spTree>
    <p:extLst>
      <p:ext uri="{BB962C8B-B14F-4D97-AF65-F5344CB8AC3E}">
        <p14:creationId xmlns:p14="http://schemas.microsoft.com/office/powerpoint/2010/main" val="3781593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Comprensión</a:t>
            </a:r>
            <a:r>
              <a:rPr lang="en-US" dirty="0" smtClean="0"/>
              <a:t> </a:t>
            </a:r>
            <a:r>
              <a:rPr lang="en-US" dirty="0"/>
              <a:t>y</a:t>
            </a:r>
            <a:r>
              <a:rPr lang="en-US" dirty="0" smtClean="0"/>
              <a:t> </a:t>
            </a:r>
            <a:r>
              <a:rPr lang="en-US" dirty="0" err="1" smtClean="0"/>
              <a:t>Vocabulario</a:t>
            </a:r>
            <a:endParaRPr lang="en-US" dirty="0"/>
          </a:p>
        </p:txBody>
      </p:sp>
      <p:sp>
        <p:nvSpPr>
          <p:cNvPr id="3" name="Content Placeholder 2"/>
          <p:cNvSpPr>
            <a:spLocks noGrp="1"/>
          </p:cNvSpPr>
          <p:nvPr>
            <p:ph sz="quarter" idx="1"/>
          </p:nvPr>
        </p:nvSpPr>
        <p:spPr/>
        <p:txBody>
          <a:bodyPr>
            <a:normAutofit/>
          </a:bodyPr>
          <a:lstStyle/>
          <a:p>
            <a:pPr marL="0" indent="0">
              <a:buNone/>
            </a:pPr>
            <a:r>
              <a:rPr lang="es-ES" sz="3200" dirty="0"/>
              <a:t>Actividades que ayudan a descodificar palabras y entender el contexto de la </a:t>
            </a:r>
            <a:r>
              <a:rPr lang="es-ES" sz="3200" dirty="0" smtClean="0"/>
              <a:t>lectura</a:t>
            </a:r>
          </a:p>
          <a:p>
            <a:pPr marL="0" indent="0">
              <a:buNone/>
            </a:pPr>
            <a:endParaRPr lang="en-US" dirty="0" smtClean="0"/>
          </a:p>
          <a:p>
            <a:pPr lvl="1">
              <a:buFont typeface="Arial" panose="020B0604020202020204" pitchFamily="34" charset="0"/>
              <a:buChar char="•"/>
            </a:pPr>
            <a:r>
              <a:rPr lang="en-US" dirty="0" err="1" smtClean="0"/>
              <a:t>Comprensi</a:t>
            </a:r>
            <a:r>
              <a:rPr lang="en-US" sz="2800" dirty="0" err="1"/>
              <a:t>ó</a:t>
            </a:r>
            <a:r>
              <a:rPr lang="en-US" dirty="0" err="1" smtClean="0"/>
              <a:t>n</a:t>
            </a:r>
            <a:endParaRPr lang="en-US" dirty="0" smtClean="0"/>
          </a:p>
          <a:p>
            <a:pPr lvl="2">
              <a:buFont typeface="Calibri" panose="020F0502020204030204" pitchFamily="34" charset="0"/>
              <a:buChar char="­"/>
            </a:pPr>
            <a:r>
              <a:rPr lang="en-US" dirty="0" err="1"/>
              <a:t>Texto</a:t>
            </a:r>
            <a:r>
              <a:rPr lang="en-US" dirty="0"/>
              <a:t> </a:t>
            </a:r>
            <a:r>
              <a:rPr lang="en-US" dirty="0" err="1" smtClean="0"/>
              <a:t>narrativo</a:t>
            </a:r>
            <a:r>
              <a:rPr lang="en-US" dirty="0" smtClean="0"/>
              <a:t>: </a:t>
            </a:r>
            <a:r>
              <a:rPr lang="en-US" i="1" dirty="0" smtClean="0"/>
              <a:t>Plot Relationship Chart</a:t>
            </a:r>
          </a:p>
          <a:p>
            <a:pPr lvl="2">
              <a:buFont typeface="Calibri" panose="020F0502020204030204" pitchFamily="34" charset="0"/>
              <a:buChar char="­"/>
            </a:pPr>
            <a:r>
              <a:rPr lang="en-US" dirty="0" err="1"/>
              <a:t>Texto</a:t>
            </a:r>
            <a:r>
              <a:rPr lang="en-US" dirty="0"/>
              <a:t> </a:t>
            </a:r>
            <a:r>
              <a:rPr lang="en-US" dirty="0" err="1" smtClean="0"/>
              <a:t>expositivo</a:t>
            </a:r>
            <a:r>
              <a:rPr lang="en-US" dirty="0" smtClean="0"/>
              <a:t>: </a:t>
            </a:r>
            <a:r>
              <a:rPr lang="en-US" i="1" dirty="0" smtClean="0"/>
              <a:t>About Point (</a:t>
            </a:r>
            <a:r>
              <a:rPr lang="en-US" i="1" dirty="0" err="1" smtClean="0"/>
              <a:t>Notetaking</a:t>
            </a:r>
            <a:r>
              <a:rPr lang="en-US" i="1" dirty="0" smtClean="0"/>
              <a:t>)</a:t>
            </a:r>
          </a:p>
          <a:p>
            <a:pPr lvl="1">
              <a:buFont typeface="Arial" panose="020B0604020202020204" pitchFamily="34" charset="0"/>
              <a:buChar char="•"/>
            </a:pPr>
            <a:r>
              <a:rPr lang="en-US" dirty="0" err="1" smtClean="0"/>
              <a:t>Vocabulario</a:t>
            </a:r>
            <a:r>
              <a:rPr lang="en-US" dirty="0" smtClean="0"/>
              <a:t>: </a:t>
            </a:r>
            <a:r>
              <a:rPr lang="en-US" sz="2400" i="1" dirty="0" smtClean="0"/>
              <a:t>Personal Clues</a:t>
            </a:r>
          </a:p>
          <a:p>
            <a:pPr marL="0" indent="0">
              <a:buNone/>
            </a:pPr>
            <a:endParaRPr lang="en-US" dirty="0"/>
          </a:p>
        </p:txBody>
      </p:sp>
    </p:spTree>
    <p:extLst>
      <p:ext uri="{BB962C8B-B14F-4D97-AF65-F5344CB8AC3E}">
        <p14:creationId xmlns:p14="http://schemas.microsoft.com/office/powerpoint/2010/main" val="3512154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Word</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s-ES" dirty="0"/>
              <a:t>Ayuda a aislar sonidos y convertirlos en palabras</a:t>
            </a:r>
            <a:r>
              <a:rPr lang="es-ES" dirty="0" smtClean="0"/>
              <a:t>.</a:t>
            </a:r>
          </a:p>
          <a:p>
            <a:pPr marL="0" indent="0">
              <a:buNone/>
            </a:pPr>
            <a:endParaRPr lang="en-US" dirty="0" smtClean="0"/>
          </a:p>
          <a:p>
            <a:pPr marL="514350" indent="-514350">
              <a:buAutoNum type="arabicPeriod"/>
            </a:pPr>
            <a:r>
              <a:rPr lang="en-US" dirty="0" err="1"/>
              <a:t>Escoja</a:t>
            </a:r>
            <a:r>
              <a:rPr lang="en-US" dirty="0"/>
              <a:t> </a:t>
            </a:r>
            <a:r>
              <a:rPr lang="en-US" dirty="0" err="1"/>
              <a:t>una</a:t>
            </a:r>
            <a:r>
              <a:rPr lang="en-US" dirty="0"/>
              <a:t> </a:t>
            </a:r>
            <a:r>
              <a:rPr lang="en-US" dirty="0" err="1"/>
              <a:t>pauta</a:t>
            </a:r>
            <a:r>
              <a:rPr lang="en-US" dirty="0"/>
              <a:t> </a:t>
            </a:r>
            <a:r>
              <a:rPr lang="en-US" dirty="0" err="1"/>
              <a:t>ortográfica</a:t>
            </a:r>
            <a:r>
              <a:rPr lang="en-US" dirty="0" smtClean="0"/>
              <a:t>. </a:t>
            </a:r>
          </a:p>
          <a:p>
            <a:pPr marL="400050" lvl="1" indent="0">
              <a:buNone/>
            </a:pPr>
            <a:r>
              <a:rPr lang="en-US" sz="2400" dirty="0" smtClean="0"/>
              <a:t>	(</a:t>
            </a:r>
            <a:r>
              <a:rPr lang="en-US" sz="2400" dirty="0" err="1" smtClean="0"/>
              <a:t>Ej</a:t>
            </a:r>
            <a:r>
              <a:rPr lang="en-US" sz="2400" dirty="0" smtClean="0"/>
              <a:t>) </a:t>
            </a:r>
            <a:r>
              <a:rPr lang="en-US" sz="2400" i="1" dirty="0" smtClean="0"/>
              <a:t>-in</a:t>
            </a:r>
            <a:r>
              <a:rPr lang="en-US" sz="2400" dirty="0" smtClean="0"/>
              <a:t>,</a:t>
            </a:r>
            <a:r>
              <a:rPr lang="en-US" sz="2400" i="1" dirty="0" smtClean="0"/>
              <a:t> -an</a:t>
            </a:r>
            <a:r>
              <a:rPr lang="en-US" sz="2400" dirty="0" smtClean="0"/>
              <a:t>,</a:t>
            </a:r>
            <a:r>
              <a:rPr lang="en-US" sz="2400" i="1" dirty="0" smtClean="0"/>
              <a:t> -</a:t>
            </a:r>
            <a:r>
              <a:rPr lang="en-US" sz="2400" i="1" dirty="0" err="1" smtClean="0"/>
              <a:t>ot</a:t>
            </a:r>
            <a:r>
              <a:rPr lang="en-US" sz="2400" dirty="0" smtClean="0"/>
              <a:t>, etc.</a:t>
            </a:r>
          </a:p>
          <a:p>
            <a:pPr marL="514350" indent="-514350">
              <a:buAutoNum type="arabicPeriod"/>
            </a:pPr>
            <a:r>
              <a:rPr lang="es-ES" dirty="0"/>
              <a:t>Haga una lista de palabras usando la pauta ortográfica</a:t>
            </a:r>
            <a:r>
              <a:rPr lang="en-US" dirty="0" smtClean="0"/>
              <a:t>.</a:t>
            </a:r>
          </a:p>
          <a:p>
            <a:pPr marL="400050" lvl="1" indent="0">
              <a:buNone/>
            </a:pPr>
            <a:r>
              <a:rPr lang="en-US" dirty="0" smtClean="0"/>
              <a:t>	</a:t>
            </a:r>
            <a:r>
              <a:rPr lang="en-US" sz="2400" dirty="0" smtClean="0"/>
              <a:t>(</a:t>
            </a:r>
            <a:r>
              <a:rPr lang="en-US" sz="2400" dirty="0" err="1" smtClean="0"/>
              <a:t>Ej</a:t>
            </a:r>
            <a:r>
              <a:rPr lang="en-US" sz="2400" dirty="0" smtClean="0"/>
              <a:t>) </a:t>
            </a:r>
            <a:r>
              <a:rPr lang="en-US" sz="2400" i="1" dirty="0" smtClean="0"/>
              <a:t>-in</a:t>
            </a:r>
            <a:r>
              <a:rPr lang="en-US" sz="2400" dirty="0" smtClean="0"/>
              <a:t>: bin, fin, pin, twin, thin, grin, chin</a:t>
            </a:r>
          </a:p>
          <a:p>
            <a:pPr marL="514350" indent="-514350">
              <a:buAutoNum type="arabicPeriod"/>
            </a:pPr>
            <a:r>
              <a:rPr lang="es-ES" dirty="0"/>
              <a:t>Haga tarjetas con todas las letras de la lista escribiendo una letra en cada </a:t>
            </a:r>
            <a:r>
              <a:rPr lang="es-ES" dirty="0" smtClean="0"/>
              <a:t>tarjeta</a:t>
            </a:r>
            <a:r>
              <a:rPr lang="en-US" dirty="0" smtClean="0"/>
              <a:t>. </a:t>
            </a:r>
          </a:p>
          <a:p>
            <a:pPr marL="514350" indent="-514350">
              <a:buAutoNum type="arabicPeriod"/>
            </a:pPr>
            <a:r>
              <a:rPr lang="es-ES" dirty="0"/>
              <a:t>Pídale a su hijo que haga palabras con las letras.</a:t>
            </a:r>
            <a:endParaRPr lang="en-US" dirty="0"/>
          </a:p>
        </p:txBody>
      </p:sp>
    </p:spTree>
    <p:extLst>
      <p:ext uri="{BB962C8B-B14F-4D97-AF65-F5344CB8AC3E}">
        <p14:creationId xmlns:p14="http://schemas.microsoft.com/office/powerpoint/2010/main" val="449076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Make a Word</a:t>
            </a:r>
            <a:endParaRPr lang="en-US" dirty="0"/>
          </a:p>
        </p:txBody>
      </p:sp>
      <p:sp>
        <p:nvSpPr>
          <p:cNvPr id="5" name="Rectangle 4"/>
          <p:cNvSpPr/>
          <p:nvPr/>
        </p:nvSpPr>
        <p:spPr>
          <a:xfrm>
            <a:off x="838200" y="1828800"/>
            <a:ext cx="7467600" cy="396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51264" y="24384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85900" y="2488912"/>
            <a:ext cx="651164" cy="584775"/>
          </a:xfrm>
          <a:prstGeom prst="rect">
            <a:avLst/>
          </a:prstGeom>
          <a:noFill/>
        </p:spPr>
        <p:txBody>
          <a:bodyPr wrap="square" rtlCol="0">
            <a:spAutoFit/>
          </a:bodyPr>
          <a:lstStyle/>
          <a:p>
            <a:pPr algn="ctr"/>
            <a:r>
              <a:rPr lang="en-US" sz="3200" b="1" dirty="0" smtClean="0"/>
              <a:t>p</a:t>
            </a:r>
            <a:endParaRPr lang="en-US" sz="3200" b="1" dirty="0"/>
          </a:p>
        </p:txBody>
      </p:sp>
      <p:sp>
        <p:nvSpPr>
          <p:cNvPr id="8" name="Rectangle 7"/>
          <p:cNvSpPr/>
          <p:nvPr/>
        </p:nvSpPr>
        <p:spPr>
          <a:xfrm>
            <a:off x="2365664" y="24384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400300" y="2488912"/>
            <a:ext cx="651164" cy="584775"/>
          </a:xfrm>
          <a:prstGeom prst="rect">
            <a:avLst/>
          </a:prstGeom>
          <a:noFill/>
        </p:spPr>
        <p:txBody>
          <a:bodyPr wrap="square" rtlCol="0">
            <a:spAutoFit/>
          </a:bodyPr>
          <a:lstStyle/>
          <a:p>
            <a:pPr algn="ctr"/>
            <a:r>
              <a:rPr lang="en-US" sz="3200" b="1" dirty="0"/>
              <a:t>b</a:t>
            </a:r>
          </a:p>
        </p:txBody>
      </p:sp>
      <p:sp>
        <p:nvSpPr>
          <p:cNvPr id="10" name="Rectangle 9"/>
          <p:cNvSpPr/>
          <p:nvPr/>
        </p:nvSpPr>
        <p:spPr>
          <a:xfrm>
            <a:off x="3245428" y="24384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280064" y="2488912"/>
            <a:ext cx="651164" cy="584775"/>
          </a:xfrm>
          <a:prstGeom prst="rect">
            <a:avLst/>
          </a:prstGeom>
          <a:noFill/>
        </p:spPr>
        <p:txBody>
          <a:bodyPr wrap="square" rtlCol="0">
            <a:spAutoFit/>
          </a:bodyPr>
          <a:lstStyle/>
          <a:p>
            <a:pPr algn="ctr"/>
            <a:r>
              <a:rPr lang="en-US" sz="3200" b="1" dirty="0"/>
              <a:t>f</a:t>
            </a:r>
          </a:p>
        </p:txBody>
      </p:sp>
      <p:sp>
        <p:nvSpPr>
          <p:cNvPr id="12" name="Rectangle 11"/>
          <p:cNvSpPr/>
          <p:nvPr/>
        </p:nvSpPr>
        <p:spPr>
          <a:xfrm>
            <a:off x="4194464" y="24384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229100" y="2488912"/>
            <a:ext cx="651164" cy="584775"/>
          </a:xfrm>
          <a:prstGeom prst="rect">
            <a:avLst/>
          </a:prstGeom>
          <a:noFill/>
        </p:spPr>
        <p:txBody>
          <a:bodyPr wrap="square" rtlCol="0">
            <a:spAutoFit/>
          </a:bodyPr>
          <a:lstStyle/>
          <a:p>
            <a:pPr algn="ctr"/>
            <a:r>
              <a:rPr lang="en-US" sz="3200" b="1" dirty="0"/>
              <a:t>h</a:t>
            </a:r>
          </a:p>
        </p:txBody>
      </p:sp>
      <p:sp>
        <p:nvSpPr>
          <p:cNvPr id="14" name="Rectangle 13"/>
          <p:cNvSpPr/>
          <p:nvPr/>
        </p:nvSpPr>
        <p:spPr>
          <a:xfrm>
            <a:off x="5074228" y="24384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108864" y="2488912"/>
            <a:ext cx="651164" cy="584775"/>
          </a:xfrm>
          <a:prstGeom prst="rect">
            <a:avLst/>
          </a:prstGeom>
          <a:noFill/>
        </p:spPr>
        <p:txBody>
          <a:bodyPr wrap="square" rtlCol="0">
            <a:spAutoFit/>
          </a:bodyPr>
          <a:lstStyle/>
          <a:p>
            <a:pPr algn="ctr"/>
            <a:r>
              <a:rPr lang="en-US" sz="3200" b="1" dirty="0"/>
              <a:t>c</a:t>
            </a:r>
          </a:p>
        </p:txBody>
      </p:sp>
      <p:sp>
        <p:nvSpPr>
          <p:cNvPr id="18" name="Rectangle 17"/>
          <p:cNvSpPr/>
          <p:nvPr/>
        </p:nvSpPr>
        <p:spPr>
          <a:xfrm>
            <a:off x="6040582" y="2438400"/>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075218" y="2488912"/>
            <a:ext cx="651164" cy="584775"/>
          </a:xfrm>
          <a:prstGeom prst="rect">
            <a:avLst/>
          </a:prstGeom>
          <a:noFill/>
        </p:spPr>
        <p:txBody>
          <a:bodyPr wrap="square" rtlCol="0">
            <a:spAutoFit/>
          </a:bodyPr>
          <a:lstStyle/>
          <a:p>
            <a:pPr algn="ctr"/>
            <a:r>
              <a:rPr lang="en-US" sz="3200" b="1" dirty="0"/>
              <a:t>r</a:t>
            </a:r>
          </a:p>
        </p:txBody>
      </p:sp>
      <p:sp>
        <p:nvSpPr>
          <p:cNvPr id="20" name="Rectangle 19"/>
          <p:cNvSpPr/>
          <p:nvPr/>
        </p:nvSpPr>
        <p:spPr>
          <a:xfrm>
            <a:off x="6954982" y="2454276"/>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989618" y="2504788"/>
            <a:ext cx="651164" cy="584775"/>
          </a:xfrm>
          <a:prstGeom prst="rect">
            <a:avLst/>
          </a:prstGeom>
          <a:noFill/>
        </p:spPr>
        <p:txBody>
          <a:bodyPr wrap="square" rtlCol="0">
            <a:spAutoFit/>
          </a:bodyPr>
          <a:lstStyle/>
          <a:p>
            <a:pPr algn="ctr"/>
            <a:r>
              <a:rPr lang="en-US" sz="3200" b="1" dirty="0"/>
              <a:t>g</a:t>
            </a:r>
          </a:p>
        </p:txBody>
      </p:sp>
      <p:sp>
        <p:nvSpPr>
          <p:cNvPr id="22" name="Rectangle 21"/>
          <p:cNvSpPr/>
          <p:nvPr/>
        </p:nvSpPr>
        <p:spPr>
          <a:xfrm>
            <a:off x="2985655" y="4292888"/>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020291" y="4343400"/>
            <a:ext cx="651164" cy="584775"/>
          </a:xfrm>
          <a:prstGeom prst="rect">
            <a:avLst/>
          </a:prstGeom>
          <a:noFill/>
        </p:spPr>
        <p:txBody>
          <a:bodyPr wrap="square" rtlCol="0">
            <a:spAutoFit/>
          </a:bodyPr>
          <a:lstStyle/>
          <a:p>
            <a:pPr algn="ctr"/>
            <a:r>
              <a:rPr lang="en-US" sz="3200" b="1" dirty="0"/>
              <a:t>t</a:t>
            </a:r>
          </a:p>
        </p:txBody>
      </p:sp>
      <p:sp>
        <p:nvSpPr>
          <p:cNvPr id="24" name="Rectangle 23"/>
          <p:cNvSpPr/>
          <p:nvPr/>
        </p:nvSpPr>
        <p:spPr>
          <a:xfrm>
            <a:off x="3861955" y="4292887"/>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3896591" y="4343399"/>
            <a:ext cx="651164" cy="584775"/>
          </a:xfrm>
          <a:prstGeom prst="rect">
            <a:avLst/>
          </a:prstGeom>
          <a:noFill/>
        </p:spPr>
        <p:txBody>
          <a:bodyPr wrap="square" rtlCol="0">
            <a:spAutoFit/>
          </a:bodyPr>
          <a:lstStyle/>
          <a:p>
            <a:pPr algn="ctr"/>
            <a:r>
              <a:rPr lang="en-US" sz="3200" b="1" dirty="0"/>
              <a:t>w</a:t>
            </a:r>
          </a:p>
        </p:txBody>
      </p:sp>
      <p:sp>
        <p:nvSpPr>
          <p:cNvPr id="26" name="Rectangle 25"/>
          <p:cNvSpPr/>
          <p:nvPr/>
        </p:nvSpPr>
        <p:spPr>
          <a:xfrm>
            <a:off x="4748646" y="4292887"/>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783282" y="4343399"/>
            <a:ext cx="651164" cy="584775"/>
          </a:xfrm>
          <a:prstGeom prst="rect">
            <a:avLst/>
          </a:prstGeom>
          <a:noFill/>
        </p:spPr>
        <p:txBody>
          <a:bodyPr wrap="square" rtlCol="0">
            <a:spAutoFit/>
          </a:bodyPr>
          <a:lstStyle/>
          <a:p>
            <a:pPr algn="ctr"/>
            <a:r>
              <a:rPr lang="en-US" sz="3200" b="1" dirty="0">
                <a:solidFill>
                  <a:srgbClr val="FF0000"/>
                </a:solidFill>
              </a:rPr>
              <a:t>i</a:t>
            </a:r>
          </a:p>
        </p:txBody>
      </p:sp>
      <p:sp>
        <p:nvSpPr>
          <p:cNvPr id="28" name="Rectangle 27"/>
          <p:cNvSpPr/>
          <p:nvPr/>
        </p:nvSpPr>
        <p:spPr>
          <a:xfrm>
            <a:off x="5697682" y="4292886"/>
            <a:ext cx="6858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732318" y="4343398"/>
            <a:ext cx="651164" cy="584775"/>
          </a:xfrm>
          <a:prstGeom prst="rect">
            <a:avLst/>
          </a:prstGeom>
          <a:noFill/>
        </p:spPr>
        <p:txBody>
          <a:bodyPr wrap="square" rtlCol="0">
            <a:spAutoFit/>
          </a:bodyPr>
          <a:lstStyle/>
          <a:p>
            <a:pPr algn="ctr"/>
            <a:r>
              <a:rPr lang="en-US" sz="3200" b="1" dirty="0" smtClean="0"/>
              <a:t>n</a:t>
            </a:r>
            <a:endParaRPr lang="en-US" sz="3200" b="1" dirty="0"/>
          </a:p>
        </p:txBody>
      </p:sp>
    </p:spTree>
    <p:extLst>
      <p:ext uri="{BB962C8B-B14F-4D97-AF65-F5344CB8AC3E}">
        <p14:creationId xmlns:p14="http://schemas.microsoft.com/office/powerpoint/2010/main" val="149806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Sort y Pick-Up</a:t>
            </a:r>
            <a:endParaRPr lang="en-US" dirty="0"/>
          </a:p>
        </p:txBody>
      </p:sp>
      <p:sp>
        <p:nvSpPr>
          <p:cNvPr id="3" name="Content Placeholder 2"/>
          <p:cNvSpPr>
            <a:spLocks noGrp="1"/>
          </p:cNvSpPr>
          <p:nvPr>
            <p:ph sz="quarter" idx="1"/>
          </p:nvPr>
        </p:nvSpPr>
        <p:spPr>
          <a:xfrm>
            <a:off x="304800" y="1600200"/>
            <a:ext cx="8610600" cy="4525963"/>
          </a:xfrm>
        </p:spPr>
        <p:txBody>
          <a:bodyPr>
            <a:noAutofit/>
          </a:bodyPr>
          <a:lstStyle/>
          <a:p>
            <a:pPr marL="0" indent="0">
              <a:buNone/>
            </a:pPr>
            <a:r>
              <a:rPr lang="es-ES" sz="2800" dirty="0"/>
              <a:t>Ayuda a leer combinaciones de letras y sonidos</a:t>
            </a:r>
            <a:r>
              <a:rPr lang="es-ES" sz="2800" dirty="0" smtClean="0"/>
              <a:t>.</a:t>
            </a:r>
          </a:p>
          <a:p>
            <a:pPr marL="514350" indent="-514350">
              <a:buAutoNum type="arabicPeriod"/>
            </a:pPr>
            <a:r>
              <a:rPr lang="es-ES" sz="2800" dirty="0" smtClean="0"/>
              <a:t>Haga </a:t>
            </a:r>
            <a:r>
              <a:rPr lang="es-ES" sz="2800" dirty="0"/>
              <a:t>tarjetas con las palabras de la actividad "</a:t>
            </a:r>
            <a:r>
              <a:rPr lang="es-ES" sz="2800" dirty="0" err="1"/>
              <a:t>Make</a:t>
            </a:r>
            <a:r>
              <a:rPr lang="es-ES" sz="2800" dirty="0"/>
              <a:t> a Word</a:t>
            </a:r>
            <a:r>
              <a:rPr lang="es-ES" sz="2800" dirty="0" smtClean="0"/>
              <a:t>.“</a:t>
            </a:r>
          </a:p>
          <a:p>
            <a:pPr marL="514350" indent="-514350">
              <a:buAutoNum type="arabicPeriod"/>
            </a:pPr>
            <a:r>
              <a:rPr lang="es-ES" sz="2800" dirty="0"/>
              <a:t>Haga una lista de palabras con una pauta ortográfica diferente</a:t>
            </a:r>
            <a:r>
              <a:rPr lang="es-ES" sz="2800" dirty="0" smtClean="0"/>
              <a:t>.</a:t>
            </a:r>
            <a:endParaRPr lang="en-US" sz="2800" dirty="0" smtClean="0"/>
          </a:p>
          <a:p>
            <a:pPr marL="400050" lvl="1" indent="0">
              <a:buNone/>
            </a:pPr>
            <a:r>
              <a:rPr lang="en-US" sz="2400" dirty="0" smtClean="0"/>
              <a:t>	(</a:t>
            </a:r>
            <a:r>
              <a:rPr lang="en-US" sz="2400" dirty="0" err="1" smtClean="0"/>
              <a:t>ej</a:t>
            </a:r>
            <a:r>
              <a:rPr lang="en-US" sz="2400" dirty="0" smtClean="0"/>
              <a:t>) </a:t>
            </a:r>
            <a:r>
              <a:rPr lang="en-US" sz="2400" i="1" dirty="0" smtClean="0"/>
              <a:t>-in</a:t>
            </a:r>
            <a:r>
              <a:rPr lang="en-US" sz="2400" dirty="0" smtClean="0"/>
              <a:t>: bin, fin, pin, twin, thin, grin, chin</a:t>
            </a:r>
          </a:p>
          <a:p>
            <a:pPr marL="400050" lvl="1" indent="0">
              <a:buNone/>
            </a:pPr>
            <a:r>
              <a:rPr lang="en-US" sz="2400" dirty="0" smtClean="0"/>
              <a:t>	      </a:t>
            </a:r>
            <a:r>
              <a:rPr lang="en-US" sz="2400" i="1" dirty="0" smtClean="0"/>
              <a:t>-an</a:t>
            </a:r>
            <a:r>
              <a:rPr lang="en-US" sz="2400" dirty="0" smtClean="0"/>
              <a:t>: ban, fan, pan, ran, plan, man, van</a:t>
            </a:r>
          </a:p>
          <a:p>
            <a:pPr marL="514350" indent="-514350">
              <a:buAutoNum type="arabicPeriod"/>
            </a:pPr>
            <a:r>
              <a:rPr lang="es-ES" sz="2800" dirty="0"/>
              <a:t>Combine todas las tarjetas y pídale a su hijo que los clasifique en categorías</a:t>
            </a:r>
            <a:r>
              <a:rPr lang="es-ES" sz="2800" dirty="0" smtClean="0"/>
              <a:t>.</a:t>
            </a:r>
          </a:p>
          <a:p>
            <a:pPr marL="514350" indent="-514350">
              <a:buAutoNum type="arabicPeriod"/>
            </a:pPr>
            <a:r>
              <a:rPr lang="es-ES" sz="2800" dirty="0"/>
              <a:t>Su hijo lee las tarjetas alternando entre dos categorías.</a:t>
            </a:r>
            <a:endParaRPr lang="en-US" sz="2800" dirty="0"/>
          </a:p>
        </p:txBody>
      </p:sp>
    </p:spTree>
    <p:extLst>
      <p:ext uri="{BB962C8B-B14F-4D97-AF65-F5344CB8AC3E}">
        <p14:creationId xmlns:p14="http://schemas.microsoft.com/office/powerpoint/2010/main" val="3771554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Word Sort y Pick-Up</a:t>
            </a:r>
            <a:endParaRPr lang="en-US" dirty="0"/>
          </a:p>
        </p:txBody>
      </p:sp>
      <p:sp>
        <p:nvSpPr>
          <p:cNvPr id="5" name="Rectangle 4"/>
          <p:cNvSpPr/>
          <p:nvPr/>
        </p:nvSpPr>
        <p:spPr>
          <a:xfrm>
            <a:off x="325582" y="1756924"/>
            <a:ext cx="8458200" cy="4419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7982" y="2963711"/>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77982" y="3014223"/>
            <a:ext cx="914400" cy="584775"/>
          </a:xfrm>
          <a:prstGeom prst="rect">
            <a:avLst/>
          </a:prstGeom>
          <a:noFill/>
        </p:spPr>
        <p:txBody>
          <a:bodyPr wrap="square" rtlCol="0">
            <a:spAutoFit/>
          </a:bodyPr>
          <a:lstStyle/>
          <a:p>
            <a:pPr algn="ctr"/>
            <a:r>
              <a:rPr lang="en-US" sz="3200" b="1" dirty="0"/>
              <a:t>-</a:t>
            </a:r>
            <a:r>
              <a:rPr lang="en-US" sz="3200" b="1" dirty="0" smtClean="0"/>
              <a:t>in</a:t>
            </a:r>
            <a:endParaRPr lang="en-US" sz="3200" b="1" dirty="0"/>
          </a:p>
        </p:txBody>
      </p:sp>
      <p:sp>
        <p:nvSpPr>
          <p:cNvPr id="28" name="Rectangle 27"/>
          <p:cNvSpPr/>
          <p:nvPr/>
        </p:nvSpPr>
        <p:spPr>
          <a:xfrm>
            <a:off x="1544782" y="2963711"/>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544782" y="3014223"/>
            <a:ext cx="914400" cy="584775"/>
          </a:xfrm>
          <a:prstGeom prst="rect">
            <a:avLst/>
          </a:prstGeom>
          <a:noFill/>
        </p:spPr>
        <p:txBody>
          <a:bodyPr wrap="square" rtlCol="0">
            <a:spAutoFit/>
          </a:bodyPr>
          <a:lstStyle/>
          <a:p>
            <a:pPr algn="ctr"/>
            <a:r>
              <a:rPr lang="en-US" sz="3200" dirty="0" smtClean="0"/>
              <a:t>fin</a:t>
            </a:r>
            <a:endParaRPr lang="en-US" sz="3200" dirty="0"/>
          </a:p>
        </p:txBody>
      </p:sp>
      <p:sp>
        <p:nvSpPr>
          <p:cNvPr id="36" name="Rectangle 35"/>
          <p:cNvSpPr/>
          <p:nvPr/>
        </p:nvSpPr>
        <p:spPr>
          <a:xfrm>
            <a:off x="4634346" y="2949856"/>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634346" y="3000368"/>
            <a:ext cx="914400" cy="584775"/>
          </a:xfrm>
          <a:prstGeom prst="rect">
            <a:avLst/>
          </a:prstGeom>
          <a:noFill/>
        </p:spPr>
        <p:txBody>
          <a:bodyPr wrap="square" rtlCol="0">
            <a:spAutoFit/>
          </a:bodyPr>
          <a:lstStyle/>
          <a:p>
            <a:pPr algn="ctr"/>
            <a:r>
              <a:rPr lang="en-US" sz="3200" dirty="0" smtClean="0"/>
              <a:t>chin</a:t>
            </a:r>
            <a:endParaRPr lang="en-US" sz="3200" dirty="0"/>
          </a:p>
        </p:txBody>
      </p:sp>
      <p:sp>
        <p:nvSpPr>
          <p:cNvPr id="38" name="Rectangle 37"/>
          <p:cNvSpPr/>
          <p:nvPr/>
        </p:nvSpPr>
        <p:spPr>
          <a:xfrm>
            <a:off x="5659582" y="2949855"/>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659582" y="3000367"/>
            <a:ext cx="914400" cy="584775"/>
          </a:xfrm>
          <a:prstGeom prst="rect">
            <a:avLst/>
          </a:prstGeom>
          <a:noFill/>
        </p:spPr>
        <p:txBody>
          <a:bodyPr wrap="square" rtlCol="0">
            <a:spAutoFit/>
          </a:bodyPr>
          <a:lstStyle/>
          <a:p>
            <a:pPr algn="ctr"/>
            <a:r>
              <a:rPr lang="en-US" sz="3200" dirty="0" smtClean="0"/>
              <a:t>grin</a:t>
            </a:r>
            <a:endParaRPr lang="en-US" sz="3200" dirty="0"/>
          </a:p>
        </p:txBody>
      </p:sp>
      <p:sp>
        <p:nvSpPr>
          <p:cNvPr id="40" name="Rectangle 39"/>
          <p:cNvSpPr/>
          <p:nvPr/>
        </p:nvSpPr>
        <p:spPr>
          <a:xfrm>
            <a:off x="2611582" y="2963711"/>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2611582" y="3014223"/>
            <a:ext cx="914400" cy="584775"/>
          </a:xfrm>
          <a:prstGeom prst="rect">
            <a:avLst/>
          </a:prstGeom>
          <a:noFill/>
        </p:spPr>
        <p:txBody>
          <a:bodyPr wrap="square" rtlCol="0">
            <a:spAutoFit/>
          </a:bodyPr>
          <a:lstStyle/>
          <a:p>
            <a:pPr algn="ctr"/>
            <a:r>
              <a:rPr lang="en-US" sz="3200" dirty="0"/>
              <a:t>b</a:t>
            </a:r>
            <a:r>
              <a:rPr lang="en-US" sz="3200" dirty="0" smtClean="0"/>
              <a:t>in</a:t>
            </a:r>
            <a:endParaRPr lang="en-US" sz="3200" dirty="0"/>
          </a:p>
        </p:txBody>
      </p:sp>
      <p:sp>
        <p:nvSpPr>
          <p:cNvPr id="42" name="Rectangle 41"/>
          <p:cNvSpPr/>
          <p:nvPr/>
        </p:nvSpPr>
        <p:spPr>
          <a:xfrm>
            <a:off x="3636818" y="2963710"/>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3636818" y="3014222"/>
            <a:ext cx="914400" cy="584775"/>
          </a:xfrm>
          <a:prstGeom prst="rect">
            <a:avLst/>
          </a:prstGeom>
          <a:noFill/>
        </p:spPr>
        <p:txBody>
          <a:bodyPr wrap="square" rtlCol="0">
            <a:spAutoFit/>
          </a:bodyPr>
          <a:lstStyle/>
          <a:p>
            <a:pPr algn="ctr"/>
            <a:r>
              <a:rPr lang="en-US" sz="3200" dirty="0"/>
              <a:t>p</a:t>
            </a:r>
            <a:r>
              <a:rPr lang="en-US" sz="3200" dirty="0" smtClean="0"/>
              <a:t>in</a:t>
            </a:r>
            <a:endParaRPr lang="en-US" sz="3200" dirty="0"/>
          </a:p>
        </p:txBody>
      </p:sp>
      <p:sp>
        <p:nvSpPr>
          <p:cNvPr id="44" name="Rectangle 43"/>
          <p:cNvSpPr/>
          <p:nvPr/>
        </p:nvSpPr>
        <p:spPr>
          <a:xfrm>
            <a:off x="6684819" y="2928492"/>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684819" y="2979004"/>
            <a:ext cx="914400" cy="553998"/>
          </a:xfrm>
          <a:prstGeom prst="rect">
            <a:avLst/>
          </a:prstGeom>
          <a:noFill/>
        </p:spPr>
        <p:txBody>
          <a:bodyPr wrap="square" rtlCol="0">
            <a:spAutoFit/>
          </a:bodyPr>
          <a:lstStyle/>
          <a:p>
            <a:pPr algn="ctr"/>
            <a:r>
              <a:rPr lang="en-US" sz="3000" dirty="0" smtClean="0"/>
              <a:t>twin</a:t>
            </a:r>
            <a:endParaRPr lang="en-US" sz="3000" dirty="0"/>
          </a:p>
        </p:txBody>
      </p:sp>
      <p:sp>
        <p:nvSpPr>
          <p:cNvPr id="46" name="Rectangle 45"/>
          <p:cNvSpPr/>
          <p:nvPr/>
        </p:nvSpPr>
        <p:spPr>
          <a:xfrm>
            <a:off x="7710055" y="2928491"/>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710055" y="2979003"/>
            <a:ext cx="914400" cy="584775"/>
          </a:xfrm>
          <a:prstGeom prst="rect">
            <a:avLst/>
          </a:prstGeom>
          <a:noFill/>
        </p:spPr>
        <p:txBody>
          <a:bodyPr wrap="square" rtlCol="0">
            <a:spAutoFit/>
          </a:bodyPr>
          <a:lstStyle/>
          <a:p>
            <a:pPr algn="ctr"/>
            <a:r>
              <a:rPr lang="en-US" sz="3200" dirty="0" smtClean="0"/>
              <a:t>thin</a:t>
            </a:r>
            <a:endParaRPr lang="en-US" sz="3200" dirty="0"/>
          </a:p>
        </p:txBody>
      </p:sp>
      <p:sp>
        <p:nvSpPr>
          <p:cNvPr id="48" name="Rectangle 47"/>
          <p:cNvSpPr/>
          <p:nvPr/>
        </p:nvSpPr>
        <p:spPr>
          <a:xfrm>
            <a:off x="477982" y="4234868"/>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477982" y="4285380"/>
            <a:ext cx="914400" cy="584775"/>
          </a:xfrm>
          <a:prstGeom prst="rect">
            <a:avLst/>
          </a:prstGeom>
          <a:noFill/>
        </p:spPr>
        <p:txBody>
          <a:bodyPr wrap="square" rtlCol="0">
            <a:spAutoFit/>
          </a:bodyPr>
          <a:lstStyle/>
          <a:p>
            <a:pPr algn="ctr"/>
            <a:r>
              <a:rPr lang="en-US" sz="3200" b="1" dirty="0" smtClean="0"/>
              <a:t>-an</a:t>
            </a:r>
            <a:endParaRPr lang="en-US" sz="3200" b="1" dirty="0"/>
          </a:p>
        </p:txBody>
      </p:sp>
      <p:sp>
        <p:nvSpPr>
          <p:cNvPr id="50" name="Rectangle 49"/>
          <p:cNvSpPr/>
          <p:nvPr/>
        </p:nvSpPr>
        <p:spPr>
          <a:xfrm>
            <a:off x="1544782" y="4234868"/>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44782" y="4285380"/>
            <a:ext cx="914400" cy="584775"/>
          </a:xfrm>
          <a:prstGeom prst="rect">
            <a:avLst/>
          </a:prstGeom>
          <a:noFill/>
        </p:spPr>
        <p:txBody>
          <a:bodyPr wrap="square" rtlCol="0">
            <a:spAutoFit/>
          </a:bodyPr>
          <a:lstStyle/>
          <a:p>
            <a:pPr algn="ctr"/>
            <a:r>
              <a:rPr lang="en-US" sz="3200" dirty="0" smtClean="0"/>
              <a:t>fan</a:t>
            </a:r>
            <a:endParaRPr lang="en-US" sz="3200" dirty="0"/>
          </a:p>
        </p:txBody>
      </p:sp>
      <p:sp>
        <p:nvSpPr>
          <p:cNvPr id="52" name="Rectangle 51"/>
          <p:cNvSpPr/>
          <p:nvPr/>
        </p:nvSpPr>
        <p:spPr>
          <a:xfrm>
            <a:off x="4634346" y="4221013"/>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634346" y="4271525"/>
            <a:ext cx="914400" cy="584775"/>
          </a:xfrm>
          <a:prstGeom prst="rect">
            <a:avLst/>
          </a:prstGeom>
          <a:noFill/>
        </p:spPr>
        <p:txBody>
          <a:bodyPr wrap="square" rtlCol="0">
            <a:spAutoFit/>
          </a:bodyPr>
          <a:lstStyle/>
          <a:p>
            <a:pPr algn="ctr"/>
            <a:r>
              <a:rPr lang="en-US" sz="3200" dirty="0" smtClean="0"/>
              <a:t>pan</a:t>
            </a:r>
            <a:endParaRPr lang="en-US" sz="3200" dirty="0"/>
          </a:p>
        </p:txBody>
      </p:sp>
      <p:sp>
        <p:nvSpPr>
          <p:cNvPr id="54" name="Rectangle 53"/>
          <p:cNvSpPr/>
          <p:nvPr/>
        </p:nvSpPr>
        <p:spPr>
          <a:xfrm>
            <a:off x="5659582" y="4221012"/>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5659582" y="4271524"/>
            <a:ext cx="914400" cy="553998"/>
          </a:xfrm>
          <a:prstGeom prst="rect">
            <a:avLst/>
          </a:prstGeom>
          <a:noFill/>
        </p:spPr>
        <p:txBody>
          <a:bodyPr wrap="square" rtlCol="0">
            <a:spAutoFit/>
          </a:bodyPr>
          <a:lstStyle/>
          <a:p>
            <a:pPr algn="ctr"/>
            <a:r>
              <a:rPr lang="en-US" sz="3000" dirty="0" smtClean="0"/>
              <a:t>man</a:t>
            </a:r>
            <a:endParaRPr lang="en-US" sz="3000" dirty="0"/>
          </a:p>
        </p:txBody>
      </p:sp>
      <p:sp>
        <p:nvSpPr>
          <p:cNvPr id="56" name="Rectangle 55"/>
          <p:cNvSpPr/>
          <p:nvPr/>
        </p:nvSpPr>
        <p:spPr>
          <a:xfrm>
            <a:off x="2611582" y="4234868"/>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2611582" y="4285380"/>
            <a:ext cx="914400" cy="584775"/>
          </a:xfrm>
          <a:prstGeom prst="rect">
            <a:avLst/>
          </a:prstGeom>
          <a:noFill/>
        </p:spPr>
        <p:txBody>
          <a:bodyPr wrap="square" rtlCol="0">
            <a:spAutoFit/>
          </a:bodyPr>
          <a:lstStyle/>
          <a:p>
            <a:pPr algn="ctr"/>
            <a:r>
              <a:rPr lang="en-US" sz="3200" dirty="0" smtClean="0"/>
              <a:t>ban</a:t>
            </a:r>
            <a:endParaRPr lang="en-US" sz="3200" dirty="0"/>
          </a:p>
        </p:txBody>
      </p:sp>
      <p:sp>
        <p:nvSpPr>
          <p:cNvPr id="58" name="Rectangle 57"/>
          <p:cNvSpPr/>
          <p:nvPr/>
        </p:nvSpPr>
        <p:spPr>
          <a:xfrm>
            <a:off x="3636818" y="4234867"/>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3636818" y="4285379"/>
            <a:ext cx="914400" cy="584775"/>
          </a:xfrm>
          <a:prstGeom prst="rect">
            <a:avLst/>
          </a:prstGeom>
          <a:noFill/>
        </p:spPr>
        <p:txBody>
          <a:bodyPr wrap="square" rtlCol="0">
            <a:spAutoFit/>
          </a:bodyPr>
          <a:lstStyle/>
          <a:p>
            <a:pPr algn="ctr"/>
            <a:r>
              <a:rPr lang="en-US" sz="3200" dirty="0" smtClean="0"/>
              <a:t>ran</a:t>
            </a:r>
            <a:endParaRPr lang="en-US" sz="3200" dirty="0"/>
          </a:p>
        </p:txBody>
      </p:sp>
      <p:sp>
        <p:nvSpPr>
          <p:cNvPr id="60" name="Rectangle 59"/>
          <p:cNvSpPr/>
          <p:nvPr/>
        </p:nvSpPr>
        <p:spPr>
          <a:xfrm>
            <a:off x="6684819" y="4199649"/>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6684819" y="4250161"/>
            <a:ext cx="914400" cy="584775"/>
          </a:xfrm>
          <a:prstGeom prst="rect">
            <a:avLst/>
          </a:prstGeom>
          <a:noFill/>
        </p:spPr>
        <p:txBody>
          <a:bodyPr wrap="square" rtlCol="0">
            <a:spAutoFit/>
          </a:bodyPr>
          <a:lstStyle/>
          <a:p>
            <a:pPr algn="ctr"/>
            <a:r>
              <a:rPr lang="en-US" sz="3200" dirty="0" smtClean="0"/>
              <a:t>van</a:t>
            </a:r>
            <a:endParaRPr lang="en-US" sz="3200" dirty="0"/>
          </a:p>
        </p:txBody>
      </p:sp>
      <p:sp>
        <p:nvSpPr>
          <p:cNvPr id="62" name="Rectangle 61"/>
          <p:cNvSpPr/>
          <p:nvPr/>
        </p:nvSpPr>
        <p:spPr>
          <a:xfrm>
            <a:off x="7710055" y="4199648"/>
            <a:ext cx="914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7710055" y="4250160"/>
            <a:ext cx="914400" cy="553998"/>
          </a:xfrm>
          <a:prstGeom prst="rect">
            <a:avLst/>
          </a:prstGeom>
          <a:noFill/>
        </p:spPr>
        <p:txBody>
          <a:bodyPr wrap="square" rtlCol="0">
            <a:spAutoFit/>
          </a:bodyPr>
          <a:lstStyle/>
          <a:p>
            <a:pPr algn="ctr"/>
            <a:r>
              <a:rPr lang="en-US" sz="3000" dirty="0" smtClean="0"/>
              <a:t>plan</a:t>
            </a:r>
            <a:endParaRPr lang="en-US" sz="3000" dirty="0"/>
          </a:p>
        </p:txBody>
      </p:sp>
    </p:spTree>
    <p:extLst>
      <p:ext uri="{BB962C8B-B14F-4D97-AF65-F5344CB8AC3E}">
        <p14:creationId xmlns:p14="http://schemas.microsoft.com/office/powerpoint/2010/main" val="4052302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for </a:t>
            </a:r>
            <a:r>
              <a:rPr lang="en-US" dirty="0"/>
              <a:t>S</a:t>
            </a:r>
            <a:r>
              <a:rPr lang="en-US" dirty="0" smtClean="0"/>
              <a:t>ounds</a:t>
            </a:r>
            <a:endParaRPr lang="en-US" dirty="0"/>
          </a:p>
        </p:txBody>
      </p:sp>
      <p:sp>
        <p:nvSpPr>
          <p:cNvPr id="3" name="Content Placeholder 2"/>
          <p:cNvSpPr>
            <a:spLocks noGrp="1"/>
          </p:cNvSpPr>
          <p:nvPr>
            <p:ph sz="quarter" idx="1"/>
          </p:nvPr>
        </p:nvSpPr>
        <p:spPr>
          <a:xfrm>
            <a:off x="304800" y="1600200"/>
            <a:ext cx="8686800" cy="4525963"/>
          </a:xfrm>
        </p:spPr>
        <p:txBody>
          <a:bodyPr/>
          <a:lstStyle/>
          <a:p>
            <a:pPr marL="0" indent="0">
              <a:buNone/>
            </a:pPr>
            <a:r>
              <a:rPr lang="es-ES" dirty="0"/>
              <a:t>Ayuda a aplicar el conocimiento fonético por escribir</a:t>
            </a:r>
            <a:r>
              <a:rPr lang="es-ES" dirty="0" smtClean="0"/>
              <a:t>.</a:t>
            </a:r>
          </a:p>
          <a:p>
            <a:pPr marL="0" indent="0">
              <a:buNone/>
            </a:pPr>
            <a:endParaRPr lang="en-US" dirty="0" smtClean="0"/>
          </a:p>
          <a:p>
            <a:pPr marL="514350" indent="-514350">
              <a:buAutoNum type="arabicPeriod"/>
            </a:pPr>
            <a:r>
              <a:rPr lang="es-ES" dirty="0"/>
              <a:t>Escoja 6-8 palabras de las actividades previas</a:t>
            </a:r>
            <a:r>
              <a:rPr lang="es-ES" dirty="0" smtClean="0"/>
              <a:t>.</a:t>
            </a:r>
          </a:p>
          <a:p>
            <a:pPr marL="514350" indent="-514350">
              <a:buAutoNum type="arabicPeriod"/>
            </a:pPr>
            <a:r>
              <a:rPr lang="es-ES" dirty="0"/>
              <a:t>Su hijo escucha y escribe las palabras</a:t>
            </a:r>
            <a:r>
              <a:rPr lang="es-ES" dirty="0" smtClean="0"/>
              <a:t>.</a:t>
            </a:r>
          </a:p>
          <a:p>
            <a:pPr marL="514350" indent="-514350">
              <a:buAutoNum type="arabicPeriod"/>
            </a:pPr>
            <a:r>
              <a:rPr lang="es-ES" dirty="0"/>
              <a:t>Él lee las palabras "estirando los </a:t>
            </a:r>
            <a:r>
              <a:rPr lang="es-ES" dirty="0" smtClean="0"/>
              <a:t>sonidos."</a:t>
            </a:r>
          </a:p>
          <a:p>
            <a:pPr marL="514350" indent="-514350">
              <a:buAutoNum type="arabicPeriod"/>
            </a:pPr>
            <a:r>
              <a:rPr lang="es-ES" dirty="0"/>
              <a:t>Añada nuevas palabras que contienen </a:t>
            </a:r>
            <a:r>
              <a:rPr lang="es-ES" dirty="0" smtClean="0"/>
              <a:t>misma </a:t>
            </a:r>
            <a:r>
              <a:rPr lang="es-ES" dirty="0"/>
              <a:t>pauta ortográfica</a:t>
            </a:r>
            <a:r>
              <a:rPr lang="es-ES" dirty="0" smtClean="0"/>
              <a:t>.</a:t>
            </a: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3765677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5831</TotalTime>
  <Words>867</Words>
  <Application>Microsoft Office PowerPoint</Application>
  <PresentationFormat>On-screen Show (4:3)</PresentationFormat>
  <Paragraphs>183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Cómo ayudar a su hijo  a tener éxito  a leer y escribir</vt:lpstr>
      <vt:lpstr>Intervención de lectura</vt:lpstr>
      <vt:lpstr>Reconocimiento de Palabras </vt:lpstr>
      <vt:lpstr>Comprensión y Vocabulario</vt:lpstr>
      <vt:lpstr>Make a Word</vt:lpstr>
      <vt:lpstr>Make a Word</vt:lpstr>
      <vt:lpstr>Word Sort y Pick-Up</vt:lpstr>
      <vt:lpstr>Word Sort y Pick-Up</vt:lpstr>
      <vt:lpstr>Writing for Sounds</vt:lpstr>
      <vt:lpstr>Writing for Sounds</vt:lpstr>
      <vt:lpstr>Decodable Book con Autograph Reading</vt:lpstr>
      <vt:lpstr>Decodable Book con Autograph Reading</vt:lpstr>
      <vt:lpstr>Word Bank</vt:lpstr>
      <vt:lpstr>Word Bank</vt:lpstr>
      <vt:lpstr>Talking Dictionary</vt:lpstr>
      <vt:lpstr>Talking Dictionary</vt:lpstr>
      <vt:lpstr>Plot Relationship Chart</vt:lpstr>
      <vt:lpstr>Plot Relationship Chart</vt:lpstr>
      <vt:lpstr>About Point</vt:lpstr>
      <vt:lpstr>About Point</vt:lpstr>
      <vt:lpstr>About Point Notetaking</vt:lpstr>
      <vt:lpstr>About Point Notetaking</vt:lpstr>
      <vt:lpstr>Personal Clues</vt:lpstr>
      <vt:lpstr>Personal Clues</vt:lpstr>
    </vt:vector>
  </TitlesOfParts>
  <Company>Bedford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Your Child Succeed  in Reading and Writing</dc:title>
  <dc:creator>Annabel Chang</dc:creator>
  <cp:lastModifiedBy>ecarr</cp:lastModifiedBy>
  <cp:revision>69</cp:revision>
  <dcterms:created xsi:type="dcterms:W3CDTF">2014-08-09T16:18:05Z</dcterms:created>
  <dcterms:modified xsi:type="dcterms:W3CDTF">2014-09-23T21:16:43Z</dcterms:modified>
</cp:coreProperties>
</file>